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9"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63" r:id="rId18"/>
    <p:sldId id="282" r:id="rId19"/>
    <p:sldId id="298" r:id="rId20"/>
    <p:sldId id="276" r:id="rId21"/>
    <p:sldId id="265" r:id="rId22"/>
    <p:sldId id="277" r:id="rId23"/>
    <p:sldId id="299" r:id="rId24"/>
    <p:sldId id="300" r:id="rId25"/>
    <p:sldId id="267" r:id="rId26"/>
    <p:sldId id="278" r:id="rId27"/>
    <p:sldId id="268" r:id="rId28"/>
    <p:sldId id="279" r:id="rId29"/>
    <p:sldId id="269" r:id="rId30"/>
    <p:sldId id="280" r:id="rId31"/>
    <p:sldId id="270" r:id="rId32"/>
    <p:sldId id="271" r:id="rId33"/>
    <p:sldId id="272" r:id="rId34"/>
    <p:sldId id="281" r:id="rId35"/>
    <p:sldId id="273" r:id="rId36"/>
    <p:sldId id="274" r:id="rId37"/>
    <p:sldId id="275" r:id="rId38"/>
    <p:sldId id="26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47277" autoAdjust="0"/>
  </p:normalViewPr>
  <p:slideViewPr>
    <p:cSldViewPr snapToGrid="0" snapToObjects="1">
      <p:cViewPr varScale="1">
        <p:scale>
          <a:sx n="54" d="100"/>
          <a:sy n="54" d="100"/>
        </p:scale>
        <p:origin x="34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6E576-4009-4AC1-848E-EB1C1FA419FA}" type="datetimeFigureOut">
              <a:rPr lang="en-US" smtClean="0"/>
              <a:t>7/11/2016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B5C0D-594D-45D0-9F56-9A8BF137E091}" type="slidenum">
              <a:rPr lang="en-US" smtClean="0"/>
              <a:t>‹#›</a:t>
            </a:fld>
            <a:endParaRPr lang="en-US"/>
          </a:p>
        </p:txBody>
      </p:sp>
    </p:spTree>
    <p:extLst>
      <p:ext uri="{BB962C8B-B14F-4D97-AF65-F5344CB8AC3E}">
        <p14:creationId xmlns:p14="http://schemas.microsoft.com/office/powerpoint/2010/main" val="331202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commandment to love was of itself not new (cf. Lev. 19:18). But to love one another “as I have loved you”</a:t>
            </a:r>
          </a:p>
          <a:p>
            <a:pPr lvl="1"/>
            <a:r>
              <a:rPr lang="en-US" dirty="0"/>
              <a:t> Harkrider. (</a:t>
            </a:r>
            <a:r>
              <a:rPr lang="en-US" dirty="0" err="1"/>
              <a:t>n.d.</a:t>
            </a:r>
            <a:r>
              <a:rPr lang="en-US" dirty="0"/>
              <a:t>). Book of John.</a:t>
            </a:r>
          </a:p>
        </p:txBody>
      </p:sp>
      <p:sp>
        <p:nvSpPr>
          <p:cNvPr id="4" name="Slide Number Placeholder 3"/>
          <p:cNvSpPr>
            <a:spLocks noGrp="1"/>
          </p:cNvSpPr>
          <p:nvPr>
            <p:ph type="sldNum" sz="quarter" idx="10"/>
          </p:nvPr>
        </p:nvSpPr>
        <p:spPr/>
        <p:txBody>
          <a:bodyPr/>
          <a:lstStyle/>
          <a:p>
            <a:fld id="{BBBB5C0D-594D-45D0-9F56-9A8BF137E091}" type="slidenum">
              <a:rPr lang="en-US" smtClean="0"/>
              <a:t>11</a:t>
            </a:fld>
            <a:endParaRPr lang="en-US"/>
          </a:p>
        </p:txBody>
      </p:sp>
    </p:spTree>
    <p:extLst>
      <p:ext uri="{BB962C8B-B14F-4D97-AF65-F5344CB8AC3E}">
        <p14:creationId xmlns:p14="http://schemas.microsoft.com/office/powerpoint/2010/main" val="2442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can we know the Father? </a:t>
            </a:r>
            <a:r>
              <a:rPr lang="en-US" b="1" baseline="0" dirty="0"/>
              <a:t>Look at Jesus … he has declared him in words and in action … through his own mercy and actions! Miracles, 3 </a:t>
            </a:r>
            <a:r>
              <a:rPr lang="en-US" b="1" baseline="0" dirty="0" err="1"/>
              <a:t>yrs</a:t>
            </a:r>
            <a:r>
              <a:rPr lang="en-US" b="1" baseline="0" dirty="0"/>
              <a:t>, not know? Misconception.</a:t>
            </a:r>
            <a:br>
              <a:rPr lang="en-US" b="1" baseline="0" dirty="0"/>
            </a:br>
            <a:br>
              <a:rPr lang="en-US" b="1" baseline="0" dirty="0"/>
            </a:br>
            <a:r>
              <a:rPr lang="en-US" b="1" baseline="0" dirty="0"/>
              <a:t>Philip may have been looking for a sign … lack of understanding of God’s plan.</a:t>
            </a:r>
          </a:p>
          <a:p>
            <a:endParaRPr lang="en-US" b="1" baseline="0" dirty="0"/>
          </a:p>
          <a:p>
            <a:r>
              <a:rPr lang="en-US" b="1" baseline="0" dirty="0"/>
              <a:t>Know – </a:t>
            </a:r>
            <a:r>
              <a:rPr lang="en-US" b="1" baseline="0" dirty="0" err="1"/>
              <a:t>gnosco</a:t>
            </a:r>
            <a:r>
              <a:rPr lang="en-US" b="1" baseline="0" dirty="0"/>
              <a:t> – to recognize … how could Philip not recognize or accept the teaching of the Father … the Father being in Jesus. 1:18; 12:45. Jesus has already made this point.</a:t>
            </a:r>
            <a:br>
              <a:rPr lang="en-US" b="1" baseline="0" dirty="0"/>
            </a:br>
            <a:br>
              <a:rPr lang="en-US" b="1" baseline="0" dirty="0"/>
            </a:br>
            <a:r>
              <a:rPr lang="en-US" b="1" baseline="0" dirty="0"/>
              <a:t>Jesus Answer - </a:t>
            </a:r>
            <a:br>
              <a:rPr lang="en-US" b="1" baseline="0" dirty="0"/>
            </a:br>
            <a:r>
              <a:rPr lang="en-US" b="1" baseline="0" dirty="0"/>
              <a:t>- Listen to my teaching</a:t>
            </a:r>
          </a:p>
          <a:p>
            <a:pPr marL="171450" indent="-171450">
              <a:buFontTx/>
              <a:buChar char="-"/>
            </a:pPr>
            <a:r>
              <a:rPr lang="en-US" b="1" baseline="0" dirty="0"/>
              <a:t>Recognize My power</a:t>
            </a:r>
            <a:br>
              <a:rPr lang="en-US" b="1" baseline="0" dirty="0"/>
            </a:br>
            <a:r>
              <a:rPr lang="en-US" b="1" baseline="0" dirty="0"/>
              <a:t>- Obey My Words</a:t>
            </a:r>
            <a:br>
              <a:rPr lang="en-US" b="1" baseline="0" dirty="0"/>
            </a:br>
            <a:endParaRPr lang="en-US" b="1" baseline="0" dirty="0"/>
          </a:p>
          <a:p>
            <a:pPr marL="0" indent="0">
              <a:buFontTx/>
              <a:buNone/>
            </a:pPr>
            <a:r>
              <a:rPr lang="en-US" b="1" baseline="0" dirty="0"/>
              <a:t>V. 20</a:t>
            </a:r>
          </a:p>
          <a:p>
            <a:pPr marL="0" indent="0">
              <a:buFontTx/>
              <a:buNone/>
            </a:pPr>
            <a:br>
              <a:rPr lang="en-US" b="1" baseline="0" dirty="0"/>
            </a:br>
            <a:r>
              <a:rPr lang="en-US" sz="1200" kern="1200" dirty="0">
                <a:solidFill>
                  <a:schemeClr val="tx1"/>
                </a:solidFill>
                <a:effectLst/>
                <a:latin typeface="+mn-lt"/>
                <a:ea typeface="+mn-ea"/>
                <a:cs typeface="+mn-cs"/>
              </a:rPr>
              <a:t>John 12:45 (NASB95) </a:t>
            </a:r>
          </a:p>
          <a:p>
            <a:r>
              <a:rPr lang="en-US" sz="1200" u="none" strike="noStrike" kern="1200" baseline="30000" dirty="0">
                <a:solidFill>
                  <a:schemeClr val="tx1"/>
                </a:solidFill>
                <a:effectLst/>
                <a:latin typeface="+mn-lt"/>
                <a:ea typeface="+mn-ea"/>
                <a:cs typeface="+mn-cs"/>
              </a:rPr>
              <a:t>45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who sees Me sees the One who sent Me. </a:t>
            </a:r>
          </a:p>
          <a:p>
            <a:endParaRPr lang="en-US" b="1" baseline="0" dirty="0"/>
          </a:p>
          <a:p>
            <a:r>
              <a:rPr lang="en-US" dirty="0"/>
              <a:t>They were very slow to recognize</a:t>
            </a:r>
            <a:r>
              <a:rPr lang="en-US" baseline="0" dirty="0"/>
              <a:t> his true nature … it was not until Pentecost that their minds were fully enlightened. When the Holy Spirit came.</a:t>
            </a:r>
          </a:p>
          <a:p>
            <a:endParaRPr lang="en-US" baseline="0" dirty="0"/>
          </a:p>
          <a:p>
            <a:r>
              <a:rPr lang="en-US" baseline="0" dirty="0"/>
              <a:t>As highly as they think of Jesus, they do not yet grasp that in Jesus God has made himself known.</a:t>
            </a:r>
            <a:br>
              <a:rPr lang="en-US" baseline="0" dirty="0"/>
            </a:br>
            <a:br>
              <a:rPr lang="en-US" baseline="0" dirty="0"/>
            </a:br>
            <a:r>
              <a:rPr lang="en-US" baseline="0" dirty="0"/>
              <a:t>How many times had He explained this?</a:t>
            </a:r>
            <a:br>
              <a:rPr lang="en-US" baseline="0" dirty="0"/>
            </a:br>
            <a:br>
              <a:rPr lang="en-US" baseline="0" dirty="0"/>
            </a:br>
            <a:r>
              <a:rPr lang="en-US" baseline="0" dirty="0"/>
              <a:t>Back to the beginning …</a:t>
            </a:r>
            <a:br>
              <a:rPr lang="en-US" baseline="0" dirty="0"/>
            </a:br>
            <a:r>
              <a:rPr lang="en-US" sz="1200" kern="1200" dirty="0">
                <a:solidFill>
                  <a:schemeClr val="tx1"/>
                </a:solidFill>
                <a:effectLst/>
                <a:latin typeface="+mn-lt"/>
                <a:ea typeface="+mn-ea"/>
                <a:cs typeface="+mn-cs"/>
              </a:rPr>
              <a:t>John 1:18 (NASB95) </a:t>
            </a:r>
          </a:p>
          <a:p>
            <a:r>
              <a:rPr lang="en-US" sz="1200" u="none" strike="noStrike" kern="1200" baseline="30000" dirty="0">
                <a:solidFill>
                  <a:schemeClr val="tx1"/>
                </a:solidFill>
                <a:effectLst/>
                <a:latin typeface="+mn-lt"/>
                <a:ea typeface="+mn-ea"/>
                <a:cs typeface="+mn-cs"/>
              </a:rPr>
              <a:t>18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 one has seen God at any time; the only begotten God who is in the bosom of the Father, He has explained </a:t>
            </a:r>
            <a:r>
              <a:rPr lang="en-US" sz="1200" i="1" kern="1200" dirty="0">
                <a:solidFill>
                  <a:schemeClr val="tx1"/>
                </a:solidFill>
                <a:effectLst/>
                <a:latin typeface="+mn-lt"/>
                <a:ea typeface="+mn-ea"/>
                <a:cs typeface="+mn-cs"/>
              </a:rPr>
              <a:t>Him.</a:t>
            </a:r>
            <a:r>
              <a:rPr lang="en-US" sz="1200" kern="1200" dirty="0">
                <a:solidFill>
                  <a:schemeClr val="tx1"/>
                </a:solidFill>
                <a:effectLst/>
                <a:latin typeface="+mn-lt"/>
                <a:ea typeface="+mn-ea"/>
                <a:cs typeface="+mn-cs"/>
              </a:rPr>
              <a:t> </a:t>
            </a:r>
          </a:p>
          <a:p>
            <a:br>
              <a:rPr lang="en-US" baseline="0" dirty="0"/>
            </a:br>
            <a:br>
              <a:rPr lang="en-US" baseline="0" dirty="0"/>
            </a:br>
            <a:br>
              <a:rPr lang="en-US" b="1" baseline="0" dirty="0"/>
            </a:br>
            <a:r>
              <a:rPr lang="en-US" baseline="0" dirty="0"/>
              <a:t>Vs. 8 Philip asks a question. Then Jesus goes into a dialogue … promises will be given to the disciples. </a:t>
            </a:r>
            <a:br>
              <a:rPr lang="en-US" baseline="0" dirty="0"/>
            </a:br>
            <a:br>
              <a:rPr lang="en-US" baseline="0" dirty="0"/>
            </a:br>
            <a:r>
              <a:rPr lang="en-US" baseline="0" dirty="0"/>
              <a:t>Acts 2 that process was complete … Holy Spirit given.</a:t>
            </a:r>
            <a:br>
              <a:rPr lang="en-US" baseline="0" dirty="0"/>
            </a:br>
            <a:br>
              <a:rPr lang="en-US" baseline="0" dirty="0"/>
            </a:br>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25</a:t>
            </a:fld>
            <a:endParaRPr lang="en-US"/>
          </a:p>
        </p:txBody>
      </p:sp>
    </p:spTree>
    <p:extLst>
      <p:ext uri="{BB962C8B-B14F-4D97-AF65-F5344CB8AC3E}">
        <p14:creationId xmlns:p14="http://schemas.microsoft.com/office/powerpoint/2010/main" val="285371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many in the world</a:t>
            </a:r>
            <a:r>
              <a:rPr lang="en-US" baseline="0" dirty="0"/>
              <a:t> did not believe, now the disciples although uncomprehending, they are most willing to believe.</a:t>
            </a:r>
            <a:br>
              <a:rPr lang="en-US" baseline="0" dirty="0"/>
            </a:br>
            <a:br>
              <a:rPr lang="en-US" baseline="0" dirty="0"/>
            </a:br>
            <a:r>
              <a:rPr lang="en-US" b="1" baseline="0" dirty="0"/>
              <a:t>The father who dwells … the works and the words reveal the father!</a:t>
            </a:r>
            <a:br>
              <a:rPr lang="en-US" b="1" baseline="0" dirty="0"/>
            </a:br>
            <a:br>
              <a:rPr lang="en-US" b="1" baseline="0" dirty="0"/>
            </a:br>
            <a:r>
              <a:rPr lang="en-US" b="1" baseline="0" dirty="0"/>
              <a:t>They did not understand what Jesus was here to accomplish! They are looking for a earthly kingdom! All these are from the father!</a:t>
            </a:r>
          </a:p>
          <a:p>
            <a:endParaRPr lang="en-US" b="1" baseline="0" dirty="0"/>
          </a:p>
          <a:p>
            <a:r>
              <a:rPr lang="en-US" sz="1200" kern="1200" dirty="0">
                <a:solidFill>
                  <a:schemeClr val="tx1"/>
                </a:solidFill>
                <a:effectLst/>
                <a:latin typeface="+mn-lt"/>
                <a:ea typeface="+mn-ea"/>
                <a:cs typeface="+mn-cs"/>
              </a:rPr>
              <a:t>Mark 16:15–20 (NASB95) </a:t>
            </a:r>
          </a:p>
          <a:p>
            <a:r>
              <a:rPr lang="en-US" sz="1200" u="none" strike="noStrike" kern="1200" baseline="300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said to them, “Go into all the world and preach the gospel to all creation. </a:t>
            </a:r>
            <a:r>
              <a:rPr lang="en-US" sz="1200" u="none" strike="noStrike" kern="1200" baseline="30000" dirty="0">
                <a:solidFill>
                  <a:schemeClr val="tx1"/>
                </a:solidFill>
                <a:effectLst/>
                <a:latin typeface="+mn-lt"/>
                <a:ea typeface="+mn-ea"/>
                <a:cs typeface="+mn-cs"/>
              </a:rPr>
              <a:t>16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who has believed and has been baptized shall be saved; but he who has disbelieved shall be condemned. </a:t>
            </a:r>
            <a:r>
              <a:rPr lang="en-US" sz="1200" u="none" strike="noStrike" kern="1200" baseline="300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signs will accompany those who have believed: in My name they will cast out demons, they will speak with new tongues; </a:t>
            </a:r>
            <a:r>
              <a:rPr lang="en-US" sz="1200" u="none" strike="noStrike" kern="1200" baseline="30000" dirty="0">
                <a:solidFill>
                  <a:schemeClr val="tx1"/>
                </a:solidFill>
                <a:effectLst/>
                <a:latin typeface="+mn-lt"/>
                <a:ea typeface="+mn-ea"/>
                <a:cs typeface="+mn-cs"/>
              </a:rPr>
              <a:t>18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will pick up serpents, and if they drink any deadly </a:t>
            </a:r>
            <a:r>
              <a:rPr lang="en-US" sz="1200" i="1" kern="1200" dirty="0">
                <a:solidFill>
                  <a:schemeClr val="tx1"/>
                </a:solidFill>
                <a:effectLst/>
                <a:latin typeface="+mn-lt"/>
                <a:ea typeface="+mn-ea"/>
                <a:cs typeface="+mn-cs"/>
              </a:rPr>
              <a:t>poison,</a:t>
            </a:r>
            <a:r>
              <a:rPr lang="en-US" sz="1200" kern="1200" dirty="0">
                <a:solidFill>
                  <a:schemeClr val="tx1"/>
                </a:solidFill>
                <a:effectLst/>
                <a:latin typeface="+mn-lt"/>
                <a:ea typeface="+mn-ea"/>
                <a:cs typeface="+mn-cs"/>
              </a:rPr>
              <a:t> it will not hurt them; they will lay hands on the sick, and they will recover.” </a:t>
            </a:r>
            <a:r>
              <a:rPr lang="en-US" sz="1200" u="none" strike="noStrike" kern="1200" baseline="30000" dirty="0">
                <a:solidFill>
                  <a:schemeClr val="tx1"/>
                </a:solidFill>
                <a:effectLst/>
                <a:latin typeface="+mn-lt"/>
                <a:ea typeface="+mn-ea"/>
                <a:cs typeface="+mn-cs"/>
              </a:rPr>
              <a:t>19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then, when the Lord Jesus had spoken to them, He was received up into heaven and sat down at the right hand of God. </a:t>
            </a:r>
            <a:r>
              <a:rPr lang="en-US" sz="1200" u="none" strike="noStrike" kern="1200" baseline="30000" dirty="0">
                <a:solidFill>
                  <a:schemeClr val="tx1"/>
                </a:solidFill>
                <a:effectLst/>
                <a:latin typeface="+mn-lt"/>
                <a:ea typeface="+mn-ea"/>
                <a:cs typeface="+mn-cs"/>
              </a:rPr>
              <a:t>20</a:t>
            </a:r>
            <a:r>
              <a:rPr lang="en-US" sz="1200"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And they went out and preached everywhere, while the Lord worked with them, and confirmed the word by the signs</a:t>
            </a:r>
            <a:r>
              <a:rPr lang="en-US" sz="1200" kern="1200" dirty="0">
                <a:solidFill>
                  <a:schemeClr val="tx1"/>
                </a:solidFill>
                <a:effectLst/>
                <a:latin typeface="+mn-lt"/>
                <a:ea typeface="+mn-ea"/>
                <a:cs typeface="+mn-cs"/>
              </a:rPr>
              <a:t> that followed. </a:t>
            </a:r>
            <a:r>
              <a:rPr lang="en-US" sz="1200" i="1" kern="1200" dirty="0">
                <a:solidFill>
                  <a:schemeClr val="tx1"/>
                </a:solidFill>
                <a:effectLst/>
                <a:latin typeface="+mn-lt"/>
                <a:ea typeface="+mn-ea"/>
                <a:cs typeface="+mn-cs"/>
              </a:rPr>
              <a:t>And they promptly reported all these instructions to Peter and his companions. And after that, Jesus Himself sent out through them from east to west the sacred and imperishable proclamation of eternal salvation.</a:t>
            </a:r>
            <a:r>
              <a:rPr lang="en-US" sz="1200" kern="1200" dirty="0">
                <a:solidFill>
                  <a:schemeClr val="tx1"/>
                </a:solidFill>
                <a:effectLst/>
                <a:latin typeface="+mn-lt"/>
                <a:ea typeface="+mn-ea"/>
                <a:cs typeface="+mn-cs"/>
              </a:rPr>
              <a:t> </a:t>
            </a:r>
          </a:p>
          <a:p>
            <a:endParaRPr lang="en-US" b="0" dirty="0"/>
          </a:p>
          <a:p>
            <a:r>
              <a:rPr lang="en-US" b="0" dirty="0"/>
              <a:t>Jesus works</a:t>
            </a:r>
            <a:r>
              <a:rPr lang="en-US" b="0" baseline="0" dirty="0"/>
              <a:t> confirmed his words, their works would confirm their words. Miracles were to reveal the Father, the Son, so that men would accept</a:t>
            </a:r>
            <a:br>
              <a:rPr lang="en-US" b="0" baseline="0" dirty="0"/>
            </a:br>
            <a:br>
              <a:rPr lang="en-US" b="0" baseline="0" dirty="0"/>
            </a:br>
            <a:r>
              <a:rPr lang="en-US" b="0" baseline="0" dirty="0" err="1"/>
              <a:t>Heb</a:t>
            </a:r>
            <a:r>
              <a:rPr lang="en-US" b="0" baseline="0" dirty="0"/>
              <a:t> 2:1-4; Acts 14:3 … words confirmed through these miracles.</a:t>
            </a:r>
            <a:br>
              <a:rPr lang="en-US" b="0" baseline="0" dirty="0"/>
            </a:br>
            <a:br>
              <a:rPr lang="en-US" b="0" baseline="0" dirty="0"/>
            </a:br>
            <a:r>
              <a:rPr lang="en-US" b="0" baseline="0" dirty="0"/>
              <a:t>Philip was looking for something different.</a:t>
            </a:r>
            <a:endParaRPr lang="en-US" b="0" dirty="0"/>
          </a:p>
        </p:txBody>
      </p:sp>
      <p:sp>
        <p:nvSpPr>
          <p:cNvPr id="4" name="Slide Number Placeholder 3"/>
          <p:cNvSpPr>
            <a:spLocks noGrp="1"/>
          </p:cNvSpPr>
          <p:nvPr>
            <p:ph type="sldNum" sz="quarter" idx="10"/>
          </p:nvPr>
        </p:nvSpPr>
        <p:spPr/>
        <p:txBody>
          <a:bodyPr/>
          <a:lstStyle/>
          <a:p>
            <a:fld id="{BBBB5C0D-594D-45D0-9F56-9A8BF137E091}" type="slidenum">
              <a:rPr lang="en-US" smtClean="0"/>
              <a:t>26</a:t>
            </a:fld>
            <a:endParaRPr lang="en-US"/>
          </a:p>
        </p:txBody>
      </p:sp>
    </p:spTree>
    <p:extLst>
      <p:ext uri="{BB962C8B-B14F-4D97-AF65-F5344CB8AC3E}">
        <p14:creationId xmlns:p14="http://schemas.microsoft.com/office/powerpoint/2010/main" val="3435745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Miracles – were never about what we want or what we need physically … like road signs with an arrow … when Peter and the apostles preached on Pentecost … the miracles were like road signs pointing down to the words coming out of their mouth!!! So that people would believe what was said.</a:t>
            </a:r>
            <a:br>
              <a:rPr lang="en-US" b="1" baseline="0" dirty="0"/>
            </a:br>
            <a:br>
              <a:rPr lang="en-US" b="1" baseline="0" dirty="0"/>
            </a:br>
            <a:r>
              <a:rPr lang="en-US" b="1" baseline="0" dirty="0"/>
              <a:t>Miracles confirmed the word!</a:t>
            </a:r>
          </a:p>
          <a:p>
            <a:endParaRPr lang="en-US" b="1" baseline="0" dirty="0"/>
          </a:p>
          <a:p>
            <a:r>
              <a:rPr lang="en-US" b="1" dirty="0"/>
              <a:t>Greater works – bringing people to the Father</a:t>
            </a:r>
            <a:r>
              <a:rPr lang="en-US" b="1" baseline="0" dirty="0"/>
              <a:t> through the gospel.</a:t>
            </a:r>
            <a:br>
              <a:rPr lang="en-US" b="1" baseline="0" dirty="0"/>
            </a:br>
            <a:r>
              <a:rPr lang="en-US" b="1" baseline="0" dirty="0"/>
              <a:t>… Bringing a greater harvest.</a:t>
            </a:r>
            <a:br>
              <a:rPr lang="en-US" b="1" baseline="0" dirty="0"/>
            </a:br>
            <a:br>
              <a:rPr lang="en-US" b="1" baseline="0" dirty="0"/>
            </a:br>
            <a:r>
              <a:rPr lang="en-US" sz="1200" kern="1200" dirty="0">
                <a:solidFill>
                  <a:schemeClr val="tx1"/>
                </a:solidFill>
                <a:effectLst/>
                <a:latin typeface="+mn-lt"/>
                <a:ea typeface="+mn-ea"/>
                <a:cs typeface="+mn-cs"/>
              </a:rPr>
              <a:t>Luke 24:46–49 (NASB95) </a:t>
            </a:r>
          </a:p>
          <a:p>
            <a:r>
              <a:rPr lang="en-US" sz="1200" u="none" strike="noStrike" kern="1200" baseline="30000" dirty="0">
                <a:solidFill>
                  <a:schemeClr val="tx1"/>
                </a:solidFill>
                <a:effectLst/>
                <a:latin typeface="+mn-lt"/>
                <a:ea typeface="+mn-ea"/>
                <a:cs typeface="+mn-cs"/>
              </a:rPr>
              <a:t>46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said to them, “Thus it is written, that the Christ would suffer and rise again from the dead the third day, </a:t>
            </a:r>
            <a:r>
              <a:rPr lang="en-US" sz="1200" u="none" strike="noStrike" kern="1200" baseline="30000" dirty="0">
                <a:solidFill>
                  <a:schemeClr val="tx1"/>
                </a:solidFill>
                <a:effectLst/>
                <a:latin typeface="+mn-lt"/>
                <a:ea typeface="+mn-ea"/>
                <a:cs typeface="+mn-cs"/>
              </a:rPr>
              <a:t>47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that repentance for forgiveness of sins would be proclaimed in His name to all the nations, beginning from Jerusalem. </a:t>
            </a:r>
            <a:r>
              <a:rPr lang="en-US" sz="1200" u="none" strike="noStrike" kern="1200" baseline="30000" dirty="0">
                <a:solidFill>
                  <a:schemeClr val="tx1"/>
                </a:solidFill>
                <a:effectLst/>
                <a:latin typeface="+mn-lt"/>
                <a:ea typeface="+mn-ea"/>
                <a:cs typeface="+mn-cs"/>
              </a:rPr>
              <a:t>48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are witnesses of these things. </a:t>
            </a:r>
            <a:r>
              <a:rPr lang="en-US" sz="1200" u="none" strike="noStrike" kern="1200" baseline="30000" dirty="0">
                <a:solidFill>
                  <a:schemeClr val="tx1"/>
                </a:solidFill>
                <a:effectLst/>
                <a:latin typeface="+mn-lt"/>
                <a:ea typeface="+mn-ea"/>
                <a:cs typeface="+mn-cs"/>
              </a:rPr>
              <a:t>49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behold, I am sending forth the promise of My Father upon you; but you are to stay in the city until you are clothed with power from on high.” </a:t>
            </a:r>
          </a:p>
          <a:p>
            <a:endParaRPr lang="en-US" b="1" baseline="0" dirty="0"/>
          </a:p>
          <a:p>
            <a:br>
              <a:rPr lang="en-US" baseline="0" dirty="0"/>
            </a:br>
            <a:r>
              <a:rPr lang="en-US" baseline="0" dirty="0"/>
              <a:t>Paul raised </a:t>
            </a:r>
            <a:r>
              <a:rPr lang="en-US" baseline="0" dirty="0" err="1"/>
              <a:t>Euticus</a:t>
            </a:r>
            <a:r>
              <a:rPr lang="en-US" baseline="0" dirty="0"/>
              <a:t> from the dead … man fell out the window.</a:t>
            </a:r>
            <a:br>
              <a:rPr lang="en-US" baseline="0" dirty="0"/>
            </a:br>
            <a:br>
              <a:rPr lang="en-US" baseline="0" dirty="0"/>
            </a:br>
            <a:r>
              <a:rPr lang="en-US" baseline="0" dirty="0"/>
              <a:t>Idea is the effect of the miracles, what they accomplished because of where Jesus is … the new covenant, reconciliation to God … what the signs pointed to … </a:t>
            </a:r>
          </a:p>
          <a:p>
            <a:br>
              <a:rPr lang="en-US" baseline="0" dirty="0"/>
            </a:br>
            <a:br>
              <a:rPr lang="en-US" baseline="0" dirty="0"/>
            </a:br>
            <a:br>
              <a:rPr lang="en-US" baseline="0" dirty="0"/>
            </a:br>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27</a:t>
            </a:fld>
            <a:endParaRPr lang="en-US"/>
          </a:p>
        </p:txBody>
      </p:sp>
    </p:spTree>
    <p:extLst>
      <p:ext uri="{BB962C8B-B14F-4D97-AF65-F5344CB8AC3E}">
        <p14:creationId xmlns:p14="http://schemas.microsoft.com/office/powerpoint/2010/main" val="338551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Promising to be with his</a:t>
            </a:r>
            <a:r>
              <a:rPr lang="en-US" baseline="0" dirty="0"/>
              <a:t> Apostles.</a:t>
            </a:r>
            <a:br>
              <a:rPr lang="en-US" baseline="0" dirty="0"/>
            </a:br>
            <a:br>
              <a:rPr lang="en-US" baseline="0" dirty="0"/>
            </a:br>
            <a:r>
              <a:rPr lang="en-US" baseline="0" dirty="0"/>
              <a:t>All made possible because Jesus goes to the Father!</a:t>
            </a:r>
            <a:br>
              <a:rPr lang="en-US" baseline="0" dirty="0"/>
            </a:br>
            <a:br>
              <a:rPr lang="en-US" baseline="0" dirty="0"/>
            </a:br>
            <a:r>
              <a:rPr lang="en-US" baseline="0" dirty="0"/>
              <a:t>Mt 7, 21; </a:t>
            </a:r>
            <a:r>
              <a:rPr lang="en-US" baseline="0" dirty="0" err="1"/>
              <a:t>Eph</a:t>
            </a:r>
            <a:r>
              <a:rPr lang="en-US" baseline="0" dirty="0"/>
              <a:t> 3:20; 1 </a:t>
            </a:r>
            <a:r>
              <a:rPr lang="en-US" baseline="0" dirty="0" err="1"/>
              <a:t>Jn</a:t>
            </a:r>
            <a:r>
              <a:rPr lang="en-US" baseline="0" dirty="0"/>
              <a:t> 3:22; 1 </a:t>
            </a:r>
            <a:r>
              <a:rPr lang="en-US" baseline="0" dirty="0" err="1"/>
              <a:t>Jn</a:t>
            </a:r>
            <a:r>
              <a:rPr lang="en-US" baseline="0" dirty="0"/>
              <a:t> 5:14; James 1:5-7; God gives liberally to all men … key is in my name … in accordance with His will. We may ask something that is not in accordance with his will and the Father will say No.</a:t>
            </a:r>
            <a:br>
              <a:rPr lang="en-US" baseline="0" dirty="0"/>
            </a:br>
            <a:br>
              <a:rPr lang="en-US" baseline="0" dirty="0"/>
            </a:br>
            <a:r>
              <a:rPr lang="en-US" baseline="0" dirty="0"/>
              <a:t>Simply encouraging his apostles … he will be with them and provide them with what they need …</a:t>
            </a:r>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28</a:t>
            </a:fld>
            <a:endParaRPr lang="en-US"/>
          </a:p>
        </p:txBody>
      </p:sp>
    </p:spTree>
    <p:extLst>
      <p:ext uri="{BB962C8B-B14F-4D97-AF65-F5344CB8AC3E}">
        <p14:creationId xmlns:p14="http://schemas.microsoft.com/office/powerpoint/2010/main" val="94315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 would send the H.S. to guide, empower, and comfort.</a:t>
            </a:r>
            <a:br>
              <a:rPr lang="en-US" baseline="0" dirty="0"/>
            </a:br>
            <a:br>
              <a:rPr lang="en-US" baseline="0" dirty="0"/>
            </a:br>
            <a:r>
              <a:rPr lang="en-US" baseline="0" dirty="0"/>
              <a:t>Conditional … if you keep my commandments.</a:t>
            </a:r>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29</a:t>
            </a:fld>
            <a:endParaRPr lang="en-US"/>
          </a:p>
        </p:txBody>
      </p:sp>
    </p:spTree>
    <p:extLst>
      <p:ext uri="{BB962C8B-B14F-4D97-AF65-F5344CB8AC3E}">
        <p14:creationId xmlns:p14="http://schemas.microsoft.com/office/powerpoint/2010/main" val="834181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as </a:t>
            </a:r>
            <a:r>
              <a:rPr lang="en-US" dirty="0" err="1"/>
              <a:t>Paraclete</a:t>
            </a:r>
            <a:r>
              <a:rPr lang="en-US" dirty="0"/>
              <a:t> has come and gone back to Heaven, the</a:t>
            </a:r>
            <a:r>
              <a:rPr lang="en-US" baseline="0" dirty="0"/>
              <a:t> HS as </a:t>
            </a:r>
            <a:r>
              <a:rPr lang="en-US" baseline="0" dirty="0" err="1"/>
              <a:t>Paraclete</a:t>
            </a:r>
            <a:r>
              <a:rPr lang="en-US" baseline="0" dirty="0"/>
              <a:t> will come from Heaven and never leave them.</a:t>
            </a:r>
          </a:p>
          <a:p>
            <a:endParaRPr lang="en-US" baseline="0" dirty="0"/>
          </a:p>
          <a:p>
            <a:r>
              <a:rPr lang="en-US" baseline="0" dirty="0"/>
              <a:t>By agency of the Spirit, Christ will never leave them.</a:t>
            </a:r>
            <a:endParaRPr lang="en-US" dirty="0"/>
          </a:p>
          <a:p>
            <a:endParaRPr lang="en-US" dirty="0"/>
          </a:p>
          <a:p>
            <a:r>
              <a:rPr lang="en-US" dirty="0"/>
              <a:t>Another – </a:t>
            </a:r>
            <a:r>
              <a:rPr lang="en-US" dirty="0" err="1"/>
              <a:t>alos</a:t>
            </a:r>
            <a:r>
              <a:rPr lang="en-US" dirty="0"/>
              <a:t> – another of the same kind. Another in</a:t>
            </a:r>
            <a:r>
              <a:rPr lang="en-US" baseline="0" dirty="0"/>
              <a:t> His stead. One like Jesus.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and the H.S. are </a:t>
            </a:r>
            <a:r>
              <a:rPr lang="en-US" dirty="0" err="1"/>
              <a:t>parakletos</a:t>
            </a:r>
            <a:r>
              <a:rPr lang="en-US" dirty="0"/>
              <a:t>,</a:t>
            </a:r>
            <a:r>
              <a:rPr lang="en-US" baseline="0" dirty="0"/>
              <a:t> comforters, advocates, etc.</a:t>
            </a:r>
            <a:endParaRPr lang="en-US" dirty="0"/>
          </a:p>
          <a:p>
            <a:br>
              <a:rPr lang="en-US" dirty="0"/>
            </a:br>
            <a:r>
              <a:rPr lang="en-US" sz="1200" kern="1200" dirty="0">
                <a:solidFill>
                  <a:schemeClr val="tx1"/>
                </a:solidFill>
                <a:effectLst/>
                <a:latin typeface="+mn-lt"/>
                <a:ea typeface="+mn-ea"/>
                <a:cs typeface="+mn-cs"/>
              </a:rPr>
              <a:t>John 14:26 (NASB95) </a:t>
            </a:r>
          </a:p>
          <a:p>
            <a:r>
              <a:rPr lang="en-US" sz="1200" u="none" strike="noStrike" kern="1200" baseline="30000" dirty="0">
                <a:solidFill>
                  <a:schemeClr val="tx1"/>
                </a:solidFill>
                <a:effectLst/>
                <a:latin typeface="+mn-lt"/>
                <a:ea typeface="+mn-ea"/>
                <a:cs typeface="+mn-cs"/>
              </a:rPr>
              <a:t>26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Helper, the Holy Spirit, whom the Father will send in My name, He will teach you all things, and bring to your remembrance all that I said to you.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John 15:26 (NASB95) </a:t>
            </a:r>
          </a:p>
          <a:p>
            <a:r>
              <a:rPr lang="en-US" sz="1200" u="none" strike="noStrike" kern="1200" baseline="30000" dirty="0">
                <a:solidFill>
                  <a:schemeClr val="tx1"/>
                </a:solidFill>
                <a:effectLst/>
                <a:latin typeface="+mn-lt"/>
                <a:ea typeface="+mn-ea"/>
                <a:cs typeface="+mn-cs"/>
              </a:rPr>
              <a:t>26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the Helper comes, whom I will send to you from the Father, </a:t>
            </a:r>
            <a:r>
              <a:rPr lang="en-US" sz="1200" i="1" kern="1200" dirty="0">
                <a:solidFill>
                  <a:schemeClr val="tx1"/>
                </a:solidFill>
                <a:effectLst/>
                <a:latin typeface="+mn-lt"/>
                <a:ea typeface="+mn-ea"/>
                <a:cs typeface="+mn-cs"/>
              </a:rPr>
              <a:t>that is</a:t>
            </a:r>
            <a:r>
              <a:rPr lang="en-US" sz="1200" kern="1200" dirty="0">
                <a:solidFill>
                  <a:schemeClr val="tx1"/>
                </a:solidFill>
                <a:effectLst/>
                <a:latin typeface="+mn-lt"/>
                <a:ea typeface="+mn-ea"/>
                <a:cs typeface="+mn-cs"/>
              </a:rPr>
              <a:t> the Spirit of truth who proceeds from the Father, He will testify about Me,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John 16:7–11 (NASB95) </a:t>
            </a:r>
          </a:p>
          <a:p>
            <a:r>
              <a:rPr lang="en-US" sz="1200" u="none" strike="noStrike" kern="1200" baseline="30000" dirty="0">
                <a:solidFill>
                  <a:schemeClr val="tx1"/>
                </a:solidFill>
                <a:effectLst/>
                <a:latin typeface="+mn-lt"/>
                <a:ea typeface="+mn-ea"/>
                <a:cs typeface="+mn-cs"/>
              </a:rPr>
              <a:t>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I tell you the truth, it is to your advantage that I go away; for if I do not go away, the Helper will not come to you; but if I go, I will send Him to you. </a:t>
            </a:r>
            <a:r>
              <a:rPr lang="en-US" sz="1200" u="none" strike="noStrike" kern="1200" baseline="30000" dirty="0">
                <a:solidFill>
                  <a:schemeClr val="tx1"/>
                </a:solidFill>
                <a:effectLst/>
                <a:latin typeface="+mn-lt"/>
                <a:ea typeface="+mn-ea"/>
                <a:cs typeface="+mn-cs"/>
              </a:rPr>
              <a:t>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when He comes, will convict the world concerning sin and righteousness and judgment; </a:t>
            </a:r>
            <a:r>
              <a:rPr lang="en-US" sz="1200" u="none" strike="noStrike" kern="1200" baseline="30000" dirty="0">
                <a:solidFill>
                  <a:schemeClr val="tx1"/>
                </a:solidFill>
                <a:effectLst/>
                <a:latin typeface="+mn-lt"/>
                <a:ea typeface="+mn-ea"/>
                <a:cs typeface="+mn-cs"/>
              </a:rPr>
              <a:t>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concerning sin, because they do not believe in Me; </a:t>
            </a:r>
            <a:r>
              <a:rPr lang="en-US" sz="1200" u="none" strike="noStrike" kern="1200" baseline="30000" dirty="0">
                <a:solidFill>
                  <a:schemeClr val="tx1"/>
                </a:solidFill>
                <a:effectLst/>
                <a:latin typeface="+mn-lt"/>
                <a:ea typeface="+mn-ea"/>
                <a:cs typeface="+mn-cs"/>
              </a:rPr>
              <a:t>10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concerning righteousness, because I go to the Father and you no longer see Me; </a:t>
            </a:r>
            <a:r>
              <a:rPr lang="en-US" sz="1200" u="none" strike="noStrike" kern="1200" baseline="300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concerning judgment, because the ruler of this world has been judged.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John 16:13 (NASB95) </a:t>
            </a:r>
          </a:p>
          <a:p>
            <a:r>
              <a:rPr lang="en-US" sz="1200" u="none" strike="noStrike" kern="1200" baseline="300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when He, the Spirit of truth, comes, He will guide you into all the truth; for He will not speak on His own initiative, but whatever He hears, He will speak; and He will disclose to you what is to come. </a:t>
            </a:r>
          </a:p>
          <a:p>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30</a:t>
            </a:fld>
            <a:endParaRPr lang="en-US"/>
          </a:p>
        </p:txBody>
      </p:sp>
    </p:spTree>
    <p:extLst>
      <p:ext uri="{BB962C8B-B14F-4D97-AF65-F5344CB8AC3E}">
        <p14:creationId xmlns:p14="http://schemas.microsoft.com/office/powerpoint/2010/main" val="2981878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19-24 – The fruit of their obedience …</a:t>
            </a:r>
          </a:p>
          <a:p>
            <a:endParaRPr lang="en-US" dirty="0"/>
          </a:p>
          <a:p>
            <a:r>
              <a:rPr lang="en-US" dirty="0"/>
              <a:t>May be alluding to the agency of Jesus and the</a:t>
            </a:r>
            <a:r>
              <a:rPr lang="en-US" baseline="0" dirty="0"/>
              <a:t> Holy Spirit.</a:t>
            </a:r>
            <a:br>
              <a:rPr lang="en-US" baseline="0" dirty="0"/>
            </a:br>
            <a:br>
              <a:rPr lang="en-US" baseline="0" dirty="0"/>
            </a:br>
            <a:r>
              <a:rPr lang="en-US" baseline="0" dirty="0"/>
              <a:t>Acts 2 … Holy Spirit … Relationship will be complete.</a:t>
            </a:r>
            <a:br>
              <a:rPr lang="en-US" baseline="0" dirty="0"/>
            </a:br>
            <a:br>
              <a:rPr lang="en-US" baseline="0" dirty="0"/>
            </a:br>
            <a:r>
              <a:rPr lang="en-US" baseline="0" dirty="0"/>
              <a:t>Resurrection appearances?</a:t>
            </a:r>
            <a:br>
              <a:rPr lang="en-US" baseline="0" dirty="0"/>
            </a:br>
            <a:br>
              <a:rPr lang="en-US" baseline="0" dirty="0"/>
            </a:br>
            <a:r>
              <a:rPr lang="en-US" baseline="0" dirty="0"/>
              <a:t>Pentecost? H.S.?</a:t>
            </a:r>
          </a:p>
          <a:p>
            <a:endParaRPr lang="en-US" baseline="0" dirty="0"/>
          </a:p>
          <a:p>
            <a:r>
              <a:rPr lang="en-US" baseline="0" dirty="0"/>
              <a:t>Fellowship:</a:t>
            </a:r>
            <a:br>
              <a:rPr lang="en-US" baseline="0" dirty="0"/>
            </a:br>
            <a:r>
              <a:rPr lang="en-US" sz="1200" kern="1200" dirty="0">
                <a:solidFill>
                  <a:schemeClr val="tx1"/>
                </a:solidFill>
                <a:effectLst/>
                <a:latin typeface="+mn-lt"/>
                <a:ea typeface="+mn-ea"/>
                <a:cs typeface="+mn-cs"/>
              </a:rPr>
              <a:t>2 John 9 (NASB95) </a:t>
            </a:r>
          </a:p>
          <a:p>
            <a:r>
              <a:rPr lang="en-US" sz="1200" u="none" strike="noStrike" kern="1200" baseline="30000" dirty="0">
                <a:solidFill>
                  <a:schemeClr val="tx1"/>
                </a:solidFill>
                <a:effectLst/>
                <a:latin typeface="+mn-lt"/>
                <a:ea typeface="+mn-ea"/>
                <a:cs typeface="+mn-cs"/>
              </a:rPr>
              <a:t>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Anyone who goes too far and does not abide in the teaching of Christ, does not have God; the one who abides in the teaching, he has both the Father and the Son. </a:t>
            </a:r>
          </a:p>
          <a:p>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31</a:t>
            </a:fld>
            <a:endParaRPr lang="en-US"/>
          </a:p>
        </p:txBody>
      </p:sp>
    </p:spTree>
    <p:extLst>
      <p:ext uri="{BB962C8B-B14F-4D97-AF65-F5344CB8AC3E}">
        <p14:creationId xmlns:p14="http://schemas.microsoft.com/office/powerpoint/2010/main" val="233485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we obey by faith and continue obeying … what is the result of that?</a:t>
            </a:r>
            <a:r>
              <a:rPr lang="en-US" dirty="0"/>
              <a:t> Growth in knowledge … continue studying / grow</a:t>
            </a:r>
            <a:br>
              <a:rPr lang="en-US" dirty="0"/>
            </a:br>
            <a:endParaRPr lang="en-US" dirty="0"/>
          </a:p>
          <a:p>
            <a:r>
              <a:rPr lang="en-US" sz="1200" kern="1200" dirty="0">
                <a:solidFill>
                  <a:schemeClr val="tx1"/>
                </a:solidFill>
                <a:effectLst/>
                <a:latin typeface="+mn-lt"/>
                <a:ea typeface="+mn-ea"/>
                <a:cs typeface="+mn-cs"/>
              </a:rPr>
              <a:t>2 Peter 3:17–18 (NASB95) </a:t>
            </a:r>
          </a:p>
          <a:p>
            <a:r>
              <a:rPr lang="en-US" sz="1200" u="none" strike="noStrike" kern="1200" baseline="300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therefore, beloved, knowing this beforehand, be on your guard so that you are not carried away by the error of unprincipled men and fall from your own steadfastness, </a:t>
            </a:r>
            <a:r>
              <a:rPr lang="en-US" sz="1200" u="none" strike="noStrike" kern="1200" baseline="30000" dirty="0">
                <a:solidFill>
                  <a:schemeClr val="tx1"/>
                </a:solidFill>
                <a:effectLst/>
                <a:latin typeface="+mn-lt"/>
                <a:ea typeface="+mn-ea"/>
                <a:cs typeface="+mn-cs"/>
              </a:rPr>
              <a:t>18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t>
            </a:r>
            <a:r>
              <a:rPr lang="en-US" sz="1200" b="1" kern="1200" dirty="0">
                <a:solidFill>
                  <a:schemeClr val="tx1"/>
                </a:solidFill>
                <a:effectLst/>
                <a:latin typeface="+mn-lt"/>
                <a:ea typeface="+mn-ea"/>
                <a:cs typeface="+mn-cs"/>
              </a:rPr>
              <a:t>grow in the grace and knowledge of our Lord and Savior Jesus Christ</a:t>
            </a:r>
            <a:r>
              <a:rPr lang="en-US" sz="1200" kern="1200" dirty="0">
                <a:solidFill>
                  <a:schemeClr val="tx1"/>
                </a:solidFill>
                <a:effectLst/>
                <a:latin typeface="+mn-lt"/>
                <a:ea typeface="+mn-ea"/>
                <a:cs typeface="+mn-cs"/>
              </a:rPr>
              <a:t>. To Him </a:t>
            </a:r>
            <a:r>
              <a:rPr lang="en-US" sz="1200" i="1" kern="1200" dirty="0">
                <a:solidFill>
                  <a:schemeClr val="tx1"/>
                </a:solidFill>
                <a:effectLst/>
                <a:latin typeface="+mn-lt"/>
                <a:ea typeface="+mn-ea"/>
                <a:cs typeface="+mn-cs"/>
              </a:rPr>
              <a:t>be</a:t>
            </a:r>
            <a:r>
              <a:rPr lang="en-US" sz="1200" kern="1200" dirty="0">
                <a:solidFill>
                  <a:schemeClr val="tx1"/>
                </a:solidFill>
                <a:effectLst/>
                <a:latin typeface="+mn-lt"/>
                <a:ea typeface="+mn-ea"/>
                <a:cs typeface="+mn-cs"/>
              </a:rPr>
              <a:t> the glory, both now and to the day of eternity. Amen. </a:t>
            </a:r>
          </a:p>
          <a:p>
            <a:br>
              <a:rPr lang="en-US" dirty="0"/>
            </a:br>
            <a:r>
              <a:rPr lang="en-US" b="1" dirty="0"/>
              <a:t>The more we obey, the more we understand, the more we grow!</a:t>
            </a:r>
            <a:br>
              <a:rPr lang="en-US" b="1" dirty="0"/>
            </a:br>
            <a:br>
              <a:rPr lang="en-US" b="1" dirty="0"/>
            </a:br>
            <a:r>
              <a:rPr lang="en-US" b="1" dirty="0"/>
              <a:t>Judas – Philip, Peter (</a:t>
            </a:r>
            <a:r>
              <a:rPr lang="en-US" b="1" dirty="0" err="1"/>
              <a:t>Malcus</a:t>
            </a:r>
            <a:r>
              <a:rPr lang="en-US" b="1" dirty="0"/>
              <a:t>’ ear)</a:t>
            </a:r>
            <a:r>
              <a:rPr lang="en-US" b="1" baseline="0" dirty="0"/>
              <a:t> – what is going on in their minds … they are looking for something else. Power, Might, Rule … That’s what Judas is looking for, Peter, Philip, probably what Judas Iscariot was looking for.</a:t>
            </a:r>
          </a:p>
          <a:p>
            <a:endParaRPr lang="en-US" dirty="0"/>
          </a:p>
          <a:p>
            <a:br>
              <a:rPr lang="en-US" dirty="0"/>
            </a:br>
            <a:r>
              <a:rPr lang="en-US" dirty="0"/>
              <a:t>2 Pet 1:5-10</a:t>
            </a:r>
            <a:r>
              <a:rPr lang="en-US" baseline="0" dirty="0"/>
              <a:t> emphasize growth.</a:t>
            </a:r>
            <a:br>
              <a:rPr lang="en-US" baseline="0" dirty="0"/>
            </a:br>
            <a:br>
              <a:rPr lang="en-US" baseline="0" dirty="0"/>
            </a:br>
            <a:r>
              <a:rPr lang="en-US" baseline="0" dirty="0"/>
              <a:t>Grow in knowledge … experiential understanding because we grow as we do!</a:t>
            </a:r>
            <a:br>
              <a:rPr lang="en-US" baseline="0" dirty="0"/>
            </a:br>
            <a:br>
              <a:rPr lang="en-US" baseline="0" dirty="0"/>
            </a:br>
            <a:endParaRPr lang="en-US" b="1" baseline="0" dirty="0"/>
          </a:p>
          <a:p>
            <a:r>
              <a:rPr lang="en-US" sz="1200" kern="1200" dirty="0">
                <a:solidFill>
                  <a:schemeClr val="tx1"/>
                </a:solidFill>
                <a:effectLst/>
                <a:latin typeface="+mn-lt"/>
                <a:ea typeface="+mn-ea"/>
                <a:cs typeface="+mn-cs"/>
              </a:rPr>
              <a:t>John 6:15 (NASB95) </a:t>
            </a:r>
          </a:p>
          <a:p>
            <a:r>
              <a:rPr lang="en-US" sz="1200" u="none" strike="noStrike" kern="1200" baseline="300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Jesus, perceiving that they were intending to come and take Him by force to make Him king, withdrew again to the mountain by Himself alone. </a:t>
            </a:r>
          </a:p>
          <a:p>
            <a:br>
              <a:rPr lang="en-US" dirty="0"/>
            </a:br>
            <a:br>
              <a:rPr lang="en-US" dirty="0"/>
            </a:br>
            <a:r>
              <a:rPr lang="en-US" dirty="0"/>
              <a:t>H.S.</a:t>
            </a:r>
            <a:r>
              <a:rPr lang="en-US" baseline="0" dirty="0"/>
              <a:t> is coming … world cannot receive it but you are going to receive it.</a:t>
            </a:r>
            <a:br>
              <a:rPr lang="en-US" baseline="0" dirty="0"/>
            </a:br>
            <a:br>
              <a:rPr lang="en-US" baseline="0" dirty="0"/>
            </a:br>
            <a:r>
              <a:rPr lang="en-US" baseline="0" dirty="0"/>
              <a:t>Thaddaeus, Mk 3:18</a:t>
            </a:r>
            <a:br>
              <a:rPr lang="en-US" baseline="0" dirty="0"/>
            </a:br>
            <a:br>
              <a:rPr lang="en-US" baseline="0" dirty="0"/>
            </a:b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32</a:t>
            </a:fld>
            <a:endParaRPr lang="en-US"/>
          </a:p>
        </p:txBody>
      </p:sp>
    </p:spTree>
    <p:extLst>
      <p:ext uri="{BB962C8B-B14F-4D97-AF65-F5344CB8AC3E}">
        <p14:creationId xmlns:p14="http://schemas.microsoft.com/office/powerpoint/2010/main" val="2471099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rule,</a:t>
            </a:r>
            <a:r>
              <a:rPr lang="en-US" b="1" baseline="0" dirty="0"/>
              <a:t> reign, authority is not forced on people but open to those who love him and keep his word … he will come to them!</a:t>
            </a:r>
            <a:endParaRPr lang="en-US" b="1" dirty="0"/>
          </a:p>
          <a:p>
            <a:br>
              <a:rPr lang="en-US" dirty="0"/>
            </a:br>
            <a:r>
              <a:rPr lang="en-US" sz="1200" kern="1200" dirty="0">
                <a:solidFill>
                  <a:schemeClr val="tx1"/>
                </a:solidFill>
                <a:effectLst/>
                <a:latin typeface="+mn-lt"/>
                <a:ea typeface="+mn-ea"/>
                <a:cs typeface="+mn-cs"/>
              </a:rPr>
              <a:t>John 18:33 (NASB95) </a:t>
            </a:r>
          </a:p>
          <a:p>
            <a:r>
              <a:rPr lang="en-US" sz="1200" u="none" strike="noStrike" kern="1200" baseline="30000" dirty="0">
                <a:solidFill>
                  <a:schemeClr val="tx1"/>
                </a:solidFill>
                <a:effectLst/>
                <a:latin typeface="+mn-lt"/>
                <a:ea typeface="+mn-ea"/>
                <a:cs typeface="+mn-cs"/>
              </a:rPr>
              <a:t>33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Pilate entered again into the </a:t>
            </a:r>
            <a:r>
              <a:rPr lang="en-US" sz="1200" kern="1200" dirty="0" err="1">
                <a:solidFill>
                  <a:schemeClr val="tx1"/>
                </a:solidFill>
                <a:effectLst/>
                <a:latin typeface="+mn-lt"/>
                <a:ea typeface="+mn-ea"/>
                <a:cs typeface="+mn-cs"/>
              </a:rPr>
              <a:t>Praetorium</a:t>
            </a:r>
            <a:r>
              <a:rPr lang="en-US" sz="1200" kern="1200" dirty="0">
                <a:solidFill>
                  <a:schemeClr val="tx1"/>
                </a:solidFill>
                <a:effectLst/>
                <a:latin typeface="+mn-lt"/>
                <a:ea typeface="+mn-ea"/>
                <a:cs typeface="+mn-cs"/>
              </a:rPr>
              <a:t>, and summoned Jesus and said to Him, “</a:t>
            </a:r>
            <a:r>
              <a:rPr lang="en-US" sz="1200" b="1" kern="1200" dirty="0">
                <a:solidFill>
                  <a:schemeClr val="tx1"/>
                </a:solidFill>
                <a:effectLst/>
                <a:latin typeface="+mn-lt"/>
                <a:ea typeface="+mn-ea"/>
                <a:cs typeface="+mn-cs"/>
              </a:rPr>
              <a:t>Are You the King of the Jews?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John 18:36–37 (NASB95) </a:t>
            </a:r>
          </a:p>
          <a:p>
            <a:r>
              <a:rPr lang="en-US" sz="1200" u="none" strike="noStrike" kern="1200" baseline="30000" dirty="0">
                <a:solidFill>
                  <a:schemeClr val="tx1"/>
                </a:solidFill>
                <a:effectLst/>
                <a:latin typeface="+mn-lt"/>
                <a:ea typeface="+mn-ea"/>
                <a:cs typeface="+mn-cs"/>
              </a:rPr>
              <a:t>36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Jesus answered, “My kingdom is not of this world. If My kingdom were of this world, then My servants would be fighting so that I would not be handed over to the Jews; but as it is, My kingdom is not of this realm.” </a:t>
            </a:r>
            <a:r>
              <a:rPr lang="en-US" sz="1200" u="none" strike="noStrike" kern="1200" baseline="30000" dirty="0">
                <a:solidFill>
                  <a:schemeClr val="tx1"/>
                </a:solidFill>
                <a:effectLst/>
                <a:latin typeface="+mn-lt"/>
                <a:ea typeface="+mn-ea"/>
                <a:cs typeface="+mn-cs"/>
              </a:rPr>
              <a:t>37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Pilate said to Him, “So You are a king?” Jesus answered, “You say </a:t>
            </a:r>
            <a:r>
              <a:rPr lang="en-US" sz="1200" i="1" kern="1200" dirty="0">
                <a:solidFill>
                  <a:schemeClr val="tx1"/>
                </a:solidFill>
                <a:effectLst/>
                <a:latin typeface="+mn-lt"/>
                <a:ea typeface="+mn-ea"/>
                <a:cs typeface="+mn-cs"/>
              </a:rPr>
              <a:t>correctly</a:t>
            </a:r>
            <a:r>
              <a:rPr lang="en-US" sz="1200" kern="1200" dirty="0">
                <a:solidFill>
                  <a:schemeClr val="tx1"/>
                </a:solidFill>
                <a:effectLst/>
                <a:latin typeface="+mn-lt"/>
                <a:ea typeface="+mn-ea"/>
                <a:cs typeface="+mn-cs"/>
              </a:rPr>
              <a:t> that I am a king. For this I have been born, and for this I have come into the world, to testify to the truth. Everyone who is of the truth hears My voice.” </a:t>
            </a:r>
          </a:p>
          <a:p>
            <a:endParaRPr lang="en-US" baseline="0" dirty="0"/>
          </a:p>
          <a:p>
            <a:endParaRPr lang="en-US" dirty="0"/>
          </a:p>
          <a:p>
            <a:r>
              <a:rPr lang="en-US" dirty="0"/>
              <a:t>True Discipleship is conditional.</a:t>
            </a:r>
            <a:br>
              <a:rPr lang="en-US" dirty="0"/>
            </a:br>
            <a:br>
              <a:rPr lang="en-US" dirty="0"/>
            </a:br>
            <a:r>
              <a:rPr lang="en-US" dirty="0"/>
              <a:t>Apostles: Holy Spirit on the day of Pentecost</a:t>
            </a:r>
            <a:br>
              <a:rPr lang="en-US" dirty="0"/>
            </a:br>
            <a:r>
              <a:rPr lang="en-US" dirty="0"/>
              <a:t>Believers:</a:t>
            </a:r>
            <a:r>
              <a:rPr lang="en-US" baseline="0" dirty="0"/>
              <a:t> through the word disclosed to us through the revelation of the Apostles.</a:t>
            </a:r>
            <a:br>
              <a:rPr lang="en-US" baseline="0" dirty="0"/>
            </a:br>
            <a:br>
              <a:rPr lang="en-US" baseline="0" dirty="0"/>
            </a:br>
            <a:r>
              <a:rPr lang="en-US" baseline="0" dirty="0"/>
              <a:t>Fellowship not just in this world but after we leave this world … promised to the apostles … by application the same is true for us.</a:t>
            </a:r>
            <a:br>
              <a:rPr lang="en-US" baseline="0" dirty="0"/>
            </a:br>
            <a:br>
              <a:rPr lang="en-US" baseline="0" dirty="0"/>
            </a:br>
            <a:r>
              <a:rPr lang="en-US" baseline="0" dirty="0"/>
              <a:t>We must obey if we want fellowship!</a:t>
            </a:r>
            <a:br>
              <a:rPr lang="en-US" baseline="0" dirty="0"/>
            </a:br>
            <a:br>
              <a:rPr lang="en-US" baseline="0" dirty="0"/>
            </a:br>
            <a:r>
              <a:rPr lang="en-US" baseline="0" dirty="0" err="1"/>
              <a:t>Heb</a:t>
            </a:r>
            <a:r>
              <a:rPr lang="en-US" baseline="0" dirty="0"/>
              <a:t> 5:8-9</a:t>
            </a:r>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33</a:t>
            </a:fld>
            <a:endParaRPr lang="en-US"/>
          </a:p>
        </p:txBody>
      </p:sp>
    </p:spTree>
    <p:extLst>
      <p:ext uri="{BB962C8B-B14F-4D97-AF65-F5344CB8AC3E}">
        <p14:creationId xmlns:p14="http://schemas.microsoft.com/office/powerpoint/2010/main" val="2064090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Jesus and the Father are</a:t>
            </a:r>
            <a:r>
              <a:rPr lang="en-US" baseline="0" dirty="0"/>
              <a:t> spoke of as sending the Holy Spirit.</a:t>
            </a:r>
            <a:br>
              <a:rPr lang="en-US" baseline="0" dirty="0"/>
            </a:br>
            <a:br>
              <a:rPr lang="en-US" baseline="0" dirty="0"/>
            </a:br>
            <a:r>
              <a:rPr lang="en-US" sz="1200" kern="1200" dirty="0">
                <a:solidFill>
                  <a:schemeClr val="tx1"/>
                </a:solidFill>
                <a:effectLst/>
                <a:latin typeface="+mn-lt"/>
                <a:ea typeface="+mn-ea"/>
                <a:cs typeface="+mn-cs"/>
              </a:rPr>
              <a:t>John 16:13–15 (NASB95) </a:t>
            </a:r>
          </a:p>
          <a:p>
            <a:r>
              <a:rPr lang="en-US" sz="1200" u="none" strike="noStrike" kern="1200" baseline="300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when He, the Spirit of truth, comes, He will guide you into all the truth; for He will not speak on His own initiative, but whatever He hears, He will speak; and He will disclose to you what is to come. </a:t>
            </a:r>
            <a:r>
              <a:rPr lang="en-US" sz="1200" u="none" strike="noStrike" kern="1200" baseline="300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will glorify Me, for He will take of Mine and will disclose </a:t>
            </a:r>
            <a:r>
              <a:rPr lang="en-US" sz="1200"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to you. </a:t>
            </a:r>
            <a:r>
              <a:rPr lang="en-US" sz="1200" u="none" strike="noStrike" kern="1200" baseline="300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things that the Father has are Mine; therefore I said that He takes of Mine and will disclose </a:t>
            </a:r>
            <a:r>
              <a:rPr lang="en-US" sz="1200"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to you. </a:t>
            </a:r>
          </a:p>
          <a:p>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34</a:t>
            </a:fld>
            <a:endParaRPr lang="en-US"/>
          </a:p>
        </p:txBody>
      </p:sp>
    </p:spTree>
    <p:extLst>
      <p:ext uri="{BB962C8B-B14F-4D97-AF65-F5344CB8AC3E}">
        <p14:creationId xmlns:p14="http://schemas.microsoft.com/office/powerpoint/2010/main" val="249975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was the ultimate servant leader.</a:t>
            </a:r>
          </a:p>
        </p:txBody>
      </p:sp>
      <p:sp>
        <p:nvSpPr>
          <p:cNvPr id="4" name="Slide Number Placeholder 3"/>
          <p:cNvSpPr>
            <a:spLocks noGrp="1"/>
          </p:cNvSpPr>
          <p:nvPr>
            <p:ph type="sldNum" sz="quarter" idx="10"/>
          </p:nvPr>
        </p:nvSpPr>
        <p:spPr/>
        <p:txBody>
          <a:bodyPr/>
          <a:lstStyle/>
          <a:p>
            <a:fld id="{BBBB5C0D-594D-45D0-9F56-9A8BF137E091}" type="slidenum">
              <a:rPr lang="en-US" smtClean="0"/>
              <a:t>13</a:t>
            </a:fld>
            <a:endParaRPr lang="en-US"/>
          </a:p>
        </p:txBody>
      </p:sp>
    </p:spTree>
    <p:extLst>
      <p:ext uri="{BB962C8B-B14F-4D97-AF65-F5344CB8AC3E}">
        <p14:creationId xmlns:p14="http://schemas.microsoft.com/office/powerpoint/2010/main" val="2521370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Peace</a:t>
            </a:r>
            <a:r>
              <a:rPr lang="en-US" baseline="0" dirty="0"/>
              <a:t> included what the H.S. would do through them.</a:t>
            </a:r>
            <a:br>
              <a:rPr lang="en-US" baseline="0" dirty="0"/>
            </a:br>
            <a:br>
              <a:rPr lang="en-US" baseline="0" dirty="0"/>
            </a:br>
            <a:r>
              <a:rPr lang="en-US" baseline="0" dirty="0"/>
              <a:t>True Peace – unity with God, conscience cleared with God because you have obeyed Him</a:t>
            </a:r>
            <a:br>
              <a:rPr lang="en-US" baseline="0" dirty="0"/>
            </a:br>
            <a:br>
              <a:rPr lang="en-US" baseline="0" dirty="0"/>
            </a:br>
            <a:r>
              <a:rPr lang="en-US" baseline="0" dirty="0"/>
              <a:t>Joy and peace in times of hardship</a:t>
            </a:r>
            <a:br>
              <a:rPr lang="en-US" baseline="0" dirty="0"/>
            </a:br>
            <a:br>
              <a:rPr lang="en-US" baseline="0" dirty="0"/>
            </a:br>
            <a:r>
              <a:rPr lang="en-US" b="1" baseline="0" dirty="0"/>
              <a:t>Grounded on Jesus’ victory over the world.</a:t>
            </a:r>
            <a:br>
              <a:rPr lang="en-US" baseline="0" dirty="0"/>
            </a:br>
            <a:endParaRPr lang="en-US" baseline="0" dirty="0"/>
          </a:p>
          <a:p>
            <a:r>
              <a:rPr lang="en-US" sz="1200" b="1" kern="1200" dirty="0">
                <a:solidFill>
                  <a:schemeClr val="tx1"/>
                </a:solidFill>
                <a:effectLst/>
                <a:latin typeface="+mn-lt"/>
                <a:ea typeface="+mn-ea"/>
                <a:cs typeface="+mn-cs"/>
              </a:rPr>
              <a:t>John 16:33 (NASB95) </a:t>
            </a:r>
          </a:p>
          <a:p>
            <a:r>
              <a:rPr lang="en-US" sz="1200" b="1" u="none" strike="noStrike" kern="1200" baseline="30000" dirty="0">
                <a:solidFill>
                  <a:schemeClr val="tx1"/>
                </a:solidFill>
                <a:effectLst/>
                <a:latin typeface="+mn-lt"/>
                <a:ea typeface="+mn-ea"/>
                <a:cs typeface="+mn-cs"/>
              </a:rPr>
              <a:t>33</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“These things I have spoken to you, so that in Me you may have peace. In the world you have tribulation, but take courage; I have overcome the world.” </a:t>
            </a:r>
          </a:p>
          <a:p>
            <a:endParaRPr lang="en-US" dirty="0"/>
          </a:p>
          <a:p>
            <a:r>
              <a:rPr lang="en-US" sz="1200" kern="1200" dirty="0">
                <a:solidFill>
                  <a:schemeClr val="tx1"/>
                </a:solidFill>
                <a:effectLst/>
                <a:latin typeface="+mn-lt"/>
                <a:ea typeface="+mn-ea"/>
                <a:cs typeface="+mn-cs"/>
              </a:rPr>
              <a:t>Philippians 4:6–7 (NASB95) </a:t>
            </a:r>
          </a:p>
          <a:p>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 anxious for nothing, but in everything by prayer and supplication with thanksgiving let your requests be made known to God. </a:t>
            </a:r>
            <a:r>
              <a:rPr lang="en-US" sz="1200" u="none" strike="noStrike" kern="1200" baseline="30000" dirty="0">
                <a:solidFill>
                  <a:schemeClr val="tx1"/>
                </a:solidFill>
                <a:effectLst/>
                <a:latin typeface="+mn-lt"/>
                <a:ea typeface="+mn-ea"/>
                <a:cs typeface="+mn-cs"/>
              </a:rPr>
              <a:t>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the peace of God, which surpasses all comprehension, will guard your hearts and your minds in Christ Jesus.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Romans 5:1 (NASB95) </a:t>
            </a:r>
          </a:p>
          <a:p>
            <a:r>
              <a:rPr lang="en-US" sz="1200" b="1" u="none" strike="noStrike" kern="1200" baseline="30000" dirty="0">
                <a:solidFill>
                  <a:schemeClr val="tx1"/>
                </a:solidFill>
                <a:effectLst/>
                <a:latin typeface="+mn-lt"/>
                <a:ea typeface="+mn-ea"/>
                <a:cs typeface="+mn-cs"/>
              </a:rPr>
              <a:t>1</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Therefore, having been justified by faith, we have peace with God through our Lord Jesus Christ, </a:t>
            </a:r>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Ephesians 2:16 (NASB95) </a:t>
            </a:r>
          </a:p>
          <a:p>
            <a:r>
              <a:rPr lang="en-US" sz="1200" b="1" u="none" strike="noStrike" kern="1200" baseline="30000" dirty="0">
                <a:solidFill>
                  <a:schemeClr val="tx1"/>
                </a:solidFill>
                <a:effectLst/>
                <a:latin typeface="+mn-lt"/>
                <a:ea typeface="+mn-ea"/>
                <a:cs typeface="+mn-cs"/>
              </a:rPr>
              <a:t>16</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and might reconcile them both in one body to God through the cross, by it having put to death the enmity. </a:t>
            </a:r>
          </a:p>
          <a:p>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35</a:t>
            </a:fld>
            <a:endParaRPr lang="en-US"/>
          </a:p>
        </p:txBody>
      </p:sp>
    </p:spTree>
    <p:extLst>
      <p:ext uri="{BB962C8B-B14F-4D97-AF65-F5344CB8AC3E}">
        <p14:creationId xmlns:p14="http://schemas.microsoft.com/office/powerpoint/2010/main" val="1714917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despair or agony awaits us this side of death, faithful children of God</a:t>
            </a:r>
            <a:r>
              <a:rPr lang="en-US" baseline="0" dirty="0"/>
              <a:t> should rejoice looking forward to eternity.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What about those in Christ who have passed away … just like Jesus cried with Lazarus … the sorrow is proper … but we must know there is a time of rejoicing … a much better place!!!</a:t>
            </a:r>
            <a:endParaRPr lang="en-US" b="1" dirty="0"/>
          </a:p>
          <a:p>
            <a:endParaRPr lang="en-US" baseline="0" dirty="0"/>
          </a:p>
          <a:p>
            <a:r>
              <a:rPr lang="en-US" b="1" baseline="0" dirty="0"/>
              <a:t>We have that hope!</a:t>
            </a:r>
            <a:br>
              <a:rPr lang="en-US" b="1" baseline="0" dirty="0"/>
            </a:br>
            <a:br>
              <a:rPr lang="en-US" b="1" baseline="0" dirty="0"/>
            </a:br>
            <a:r>
              <a:rPr lang="en-US" b="1" baseline="0" dirty="0"/>
              <a:t>Fulfilled prophecy should be faith building to us!</a:t>
            </a:r>
            <a:br>
              <a:rPr lang="en-US" b="1" baseline="0" dirty="0"/>
            </a:br>
            <a:endParaRPr lang="en-US" b="1" baseline="0" dirty="0"/>
          </a:p>
          <a:p>
            <a:r>
              <a:rPr lang="en-US" baseline="0" dirty="0"/>
              <a:t>Jesus has assumed the status of humanity for the time being.</a:t>
            </a:r>
            <a:br>
              <a:rPr lang="en-US" baseline="0" dirty="0"/>
            </a:br>
            <a:r>
              <a:rPr lang="en-US" baseline="0" dirty="0"/>
              <a:t>As sent by God 13:16, the one sent is in less station than the sender.</a:t>
            </a:r>
            <a:br>
              <a:rPr lang="en-US" baseline="0" dirty="0"/>
            </a:br>
            <a:br>
              <a:rPr lang="en-US" baseline="0" dirty="0"/>
            </a:br>
            <a:r>
              <a:rPr lang="en-US" baseline="0" dirty="0"/>
              <a:t>President greater in authority, but he is only a man.</a:t>
            </a:r>
            <a:br>
              <a:rPr lang="en-US" baseline="0" dirty="0"/>
            </a:br>
            <a:br>
              <a:rPr lang="en-US" baseline="0" dirty="0"/>
            </a:br>
            <a:endParaRPr lang="en-US" b="1" dirty="0"/>
          </a:p>
        </p:txBody>
      </p:sp>
      <p:sp>
        <p:nvSpPr>
          <p:cNvPr id="4" name="Slide Number Placeholder 3"/>
          <p:cNvSpPr>
            <a:spLocks noGrp="1"/>
          </p:cNvSpPr>
          <p:nvPr>
            <p:ph type="sldNum" sz="quarter" idx="10"/>
          </p:nvPr>
        </p:nvSpPr>
        <p:spPr/>
        <p:txBody>
          <a:bodyPr/>
          <a:lstStyle/>
          <a:p>
            <a:fld id="{BBBB5C0D-594D-45D0-9F56-9A8BF137E091}" type="slidenum">
              <a:rPr lang="en-US" smtClean="0"/>
              <a:t>36</a:t>
            </a:fld>
            <a:endParaRPr lang="en-US"/>
          </a:p>
        </p:txBody>
      </p:sp>
    </p:spTree>
    <p:extLst>
      <p:ext uri="{BB962C8B-B14F-4D97-AF65-F5344CB8AC3E}">
        <p14:creationId xmlns:p14="http://schemas.microsoft.com/office/powerpoint/2010/main" val="2358511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ruler of the world was at</a:t>
            </a:r>
            <a:r>
              <a:rPr lang="en-US" baseline="0" dirty="0"/>
              <a:t> work in Jerusalem … Judas is there … they are going to take Jesus.</a:t>
            </a:r>
            <a:br>
              <a:rPr lang="en-US" baseline="0" dirty="0"/>
            </a:br>
            <a:br>
              <a:rPr lang="en-US" baseline="0" dirty="0"/>
            </a:br>
            <a:r>
              <a:rPr lang="en-US" baseline="0" dirty="0"/>
              <a:t>Commandment of going to that Cross! That the world may Know that I loved the Father!</a:t>
            </a:r>
            <a:br>
              <a:rPr lang="en-US" baseline="0" dirty="0"/>
            </a:br>
            <a:br>
              <a:rPr lang="en-US" baseline="0" dirty="0"/>
            </a:br>
            <a:r>
              <a:rPr lang="en-US" baseline="0" dirty="0"/>
              <a:t>Jesus did it willingly, Jesus did it lovingly …</a:t>
            </a:r>
          </a:p>
          <a:p>
            <a:endParaRPr lang="en-US" baseline="0" dirty="0"/>
          </a:p>
          <a:p>
            <a:r>
              <a:rPr lang="en-US" baseline="0" dirty="0"/>
              <a:t>In the upper room, getting up and going out. Mt says they sang a hymn and went out to the Mt of Olives.</a:t>
            </a:r>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37</a:t>
            </a:fld>
            <a:endParaRPr lang="en-US"/>
          </a:p>
        </p:txBody>
      </p:sp>
    </p:spTree>
    <p:extLst>
      <p:ext uri="{BB962C8B-B14F-4D97-AF65-F5344CB8AC3E}">
        <p14:creationId xmlns:p14="http://schemas.microsoft.com/office/powerpoint/2010/main" val="3366982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b="1" dirty="0">
                <a:latin typeface="Arial" pitchFamily="34" charset="0"/>
                <a:cs typeface="Arial" pitchFamily="34" charset="0"/>
              </a:rPr>
              <a:t>John 14:6 (NASB95) </a:t>
            </a:r>
          </a:p>
          <a:p>
            <a:pPr>
              <a:lnSpc>
                <a:spcPct val="150000"/>
              </a:lnSpc>
            </a:pPr>
            <a:r>
              <a:rPr lang="en-US" sz="1200" b="1" baseline="30000" dirty="0">
                <a:latin typeface="Arial" pitchFamily="34" charset="0"/>
                <a:cs typeface="Arial" pitchFamily="34" charset="0"/>
              </a:rPr>
              <a:t>6</a:t>
            </a:r>
            <a:r>
              <a:rPr lang="en-US" sz="1200" b="1" dirty="0">
                <a:latin typeface="Arial" pitchFamily="34" charset="0"/>
                <a:cs typeface="Arial" pitchFamily="34" charset="0"/>
              </a:rPr>
              <a:t> Jesus said to him, “I am the way, and the truth, and the life; no one comes to the Father but through Me. </a:t>
            </a:r>
          </a:p>
          <a:p>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38</a:t>
            </a:fld>
            <a:endParaRPr lang="en-US"/>
          </a:p>
        </p:txBody>
      </p:sp>
    </p:spTree>
    <p:extLst>
      <p:ext uri="{BB962C8B-B14F-4D97-AF65-F5344CB8AC3E}">
        <p14:creationId xmlns:p14="http://schemas.microsoft.com/office/powerpoint/2010/main" val="119929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vv. 23-25 — “The disciple whom Jesus loved” is never specifically identified in this book, but </a:t>
            </a:r>
            <a:r>
              <a:rPr lang="en-US" sz="1200" b="1" dirty="0"/>
              <a:t>generally it is agreed that John, the writer, is meant </a:t>
            </a:r>
            <a:r>
              <a:rPr lang="en-US" sz="1200" dirty="0"/>
              <a:t>(cf. 21:20-24; 19:26; 20:2; 21:7). Otherwise he is not once named in this book. Jesus loved all of His disciples, but He evidently had a closer relationship with Peter, James, and John (Matt. 17:1; 26:37; Luke 8:51). Because of John’s nearness to the Lord, Peter beckoned him to be bold and to ask Jesus who it was that should betray Him.</a:t>
            </a:r>
            <a:r>
              <a:rPr lang="en-US" sz="1200" baseline="0" dirty="0"/>
              <a:t> -</a:t>
            </a:r>
            <a:r>
              <a:rPr lang="en-US" dirty="0"/>
              <a:t> Harkrider. (</a:t>
            </a:r>
            <a:r>
              <a:rPr lang="en-US" dirty="0" err="1"/>
              <a:t>n.d.</a:t>
            </a:r>
            <a:r>
              <a:rPr lang="en-US" dirty="0"/>
              <a:t>). Book of John.</a:t>
            </a:r>
          </a:p>
          <a:p>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14</a:t>
            </a:fld>
            <a:endParaRPr lang="en-US"/>
          </a:p>
        </p:txBody>
      </p:sp>
    </p:spTree>
    <p:extLst>
      <p:ext uri="{BB962C8B-B14F-4D97-AF65-F5344CB8AC3E}">
        <p14:creationId xmlns:p14="http://schemas.microsoft.com/office/powerpoint/2010/main" val="321387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Clarified more in John 15:12–14 (NASB95):</a:t>
            </a:r>
          </a:p>
          <a:p>
            <a:r>
              <a:rPr lang="en-US" sz="1200" u="none" strike="noStrike" kern="1200" baseline="30000" dirty="0">
                <a:solidFill>
                  <a:schemeClr val="tx1"/>
                </a:solidFill>
                <a:effectLst/>
                <a:latin typeface="+mn-lt"/>
                <a:ea typeface="+mn-ea"/>
                <a:cs typeface="+mn-cs"/>
              </a:rPr>
              <a:t>12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is My commandment, that you love one another, just as I have loved you. </a:t>
            </a:r>
            <a:r>
              <a:rPr lang="en-US" sz="1200" b="1" u="none" strike="noStrike" kern="1200" baseline="30000" dirty="0">
                <a:solidFill>
                  <a:schemeClr val="tx1"/>
                </a:solidFill>
                <a:effectLst/>
                <a:latin typeface="+mn-lt"/>
                <a:ea typeface="+mn-ea"/>
                <a:cs typeface="+mn-cs"/>
              </a:rPr>
              <a:t>13</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“Greater love has no one than this, that one lay down his life for his friends. </a:t>
            </a:r>
            <a:r>
              <a:rPr lang="en-US" sz="1200" b="1" u="none" strike="noStrike" kern="1200" baseline="30000" dirty="0">
                <a:solidFill>
                  <a:schemeClr val="tx1"/>
                </a:solidFill>
                <a:effectLst/>
                <a:latin typeface="+mn-lt"/>
                <a:ea typeface="+mn-ea"/>
                <a:cs typeface="+mn-cs"/>
              </a:rPr>
              <a:t>14</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“You are My friends if you do what I command you. </a:t>
            </a:r>
          </a:p>
          <a:p>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15</a:t>
            </a:fld>
            <a:endParaRPr lang="en-US"/>
          </a:p>
        </p:txBody>
      </p:sp>
    </p:spTree>
    <p:extLst>
      <p:ext uri="{BB962C8B-B14F-4D97-AF65-F5344CB8AC3E}">
        <p14:creationId xmlns:p14="http://schemas.microsoft.com/office/powerpoint/2010/main" val="40114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Matthew 26:1–2 (NASB95) </a:t>
            </a:r>
          </a:p>
          <a:p>
            <a:r>
              <a:rPr lang="en-US" sz="1200" u="none" strike="noStrike" kern="1200" baseline="30000" dirty="0">
                <a:solidFill>
                  <a:schemeClr val="tx1"/>
                </a:solidFill>
                <a:effectLst/>
                <a:latin typeface="+mn-lt"/>
                <a:ea typeface="+mn-ea"/>
                <a:cs typeface="+mn-cs"/>
              </a:rPr>
              <a:t>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Jesus had finished all these words, He said to His disciples, </a:t>
            </a: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You know that after two days the Passover is coming, and the Son of Man is </a:t>
            </a:r>
            <a:r>
              <a:rPr lang="en-US" sz="1200" b="1" i="1" kern="1200" dirty="0">
                <a:solidFill>
                  <a:schemeClr val="tx1"/>
                </a:solidFill>
                <a:effectLst/>
                <a:latin typeface="+mn-lt"/>
                <a:ea typeface="+mn-ea"/>
                <a:cs typeface="+mn-cs"/>
              </a:rPr>
              <a:t>to be</a:t>
            </a:r>
            <a:r>
              <a:rPr lang="en-US" sz="1200" b="1" kern="1200" dirty="0">
                <a:solidFill>
                  <a:schemeClr val="tx1"/>
                </a:solidFill>
                <a:effectLst/>
                <a:latin typeface="+mn-lt"/>
                <a:ea typeface="+mn-ea"/>
                <a:cs typeface="+mn-cs"/>
              </a:rPr>
              <a:t> handed over for crucifixion.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17</a:t>
            </a:fld>
            <a:endParaRPr lang="en-US"/>
          </a:p>
        </p:txBody>
      </p:sp>
    </p:spTree>
    <p:extLst>
      <p:ext uri="{BB962C8B-B14F-4D97-AF65-F5344CB8AC3E}">
        <p14:creationId xmlns:p14="http://schemas.microsoft.com/office/powerpoint/2010/main" val="289057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savior we have.</a:t>
            </a:r>
            <a:br>
              <a:rPr lang="en-US" dirty="0"/>
            </a:br>
            <a:br>
              <a:rPr lang="en-US" dirty="0"/>
            </a:br>
            <a:r>
              <a:rPr lang="en-US" dirty="0"/>
              <a:t>When you are troubled, what should you do … TRUST GOD!</a:t>
            </a:r>
            <a:br>
              <a:rPr lang="en-US" dirty="0"/>
            </a:br>
            <a:br>
              <a:rPr lang="en-US" dirty="0"/>
            </a:br>
            <a:r>
              <a:rPr lang="en-US" dirty="0"/>
              <a:t>Jesus goes on to explain … v2</a:t>
            </a:r>
          </a:p>
        </p:txBody>
      </p:sp>
      <p:sp>
        <p:nvSpPr>
          <p:cNvPr id="4" name="Slide Number Placeholder 3"/>
          <p:cNvSpPr>
            <a:spLocks noGrp="1"/>
          </p:cNvSpPr>
          <p:nvPr>
            <p:ph type="sldNum" sz="quarter" idx="10"/>
          </p:nvPr>
        </p:nvSpPr>
        <p:spPr/>
        <p:txBody>
          <a:bodyPr/>
          <a:lstStyle/>
          <a:p>
            <a:fld id="{BBBB5C0D-594D-45D0-9F56-9A8BF137E091}" type="slidenum">
              <a:rPr lang="en-US" smtClean="0"/>
              <a:t>19</a:t>
            </a:fld>
            <a:endParaRPr lang="en-US"/>
          </a:p>
        </p:txBody>
      </p:sp>
    </p:spTree>
    <p:extLst>
      <p:ext uri="{BB962C8B-B14F-4D97-AF65-F5344CB8AC3E}">
        <p14:creationId xmlns:p14="http://schemas.microsoft.com/office/powerpoint/2010/main" val="273630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Dwelling places – Abiding places</a:t>
            </a:r>
            <a:br>
              <a:rPr lang="en-US" dirty="0"/>
            </a:br>
            <a:br>
              <a:rPr lang="en-US" dirty="0"/>
            </a:br>
            <a:r>
              <a:rPr lang="en-US" dirty="0"/>
              <a:t>Occurs only 2x in the NT both in John. vs. 2 and 23 (abode).</a:t>
            </a:r>
            <a:br>
              <a:rPr lang="en-US" dirty="0"/>
            </a:br>
            <a:br>
              <a:rPr lang="en-US" dirty="0"/>
            </a:br>
            <a:r>
              <a:rPr lang="en-US" dirty="0"/>
              <a:t>Mt 25 – Parable of the 10 virgins. 5</a:t>
            </a:r>
            <a:r>
              <a:rPr lang="en-US" baseline="0" dirty="0"/>
              <a:t> wise, 5 foolish … you need to be prepared. Parable of the talents … you need to be faithful</a:t>
            </a:r>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20</a:t>
            </a:fld>
            <a:endParaRPr lang="en-US"/>
          </a:p>
        </p:txBody>
      </p:sp>
    </p:spTree>
    <p:extLst>
      <p:ext uri="{BB962C8B-B14F-4D97-AF65-F5344CB8AC3E}">
        <p14:creationId xmlns:p14="http://schemas.microsoft.com/office/powerpoint/2010/main" val="3580080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a:t>
            </a:r>
            <a:r>
              <a:rPr lang="en-US" baseline="0" dirty="0"/>
              <a:t> brought the truth to us, Jesus is the truth!</a:t>
            </a:r>
            <a:br>
              <a:rPr lang="en-US" baseline="0" dirty="0"/>
            </a:br>
            <a:br>
              <a:rPr lang="en-US" baseline="0" dirty="0"/>
            </a:br>
            <a:r>
              <a:rPr lang="en-US" baseline="0" dirty="0"/>
              <a:t>The words of Jesus emanate from who He is and from where He came! He IS the TRUTH! He has provided us with the Truth, we must Believe that Truth!</a:t>
            </a:r>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23</a:t>
            </a:fld>
            <a:endParaRPr lang="en-US"/>
          </a:p>
        </p:txBody>
      </p:sp>
    </p:spTree>
    <p:extLst>
      <p:ext uri="{BB962C8B-B14F-4D97-AF65-F5344CB8AC3E}">
        <p14:creationId xmlns:p14="http://schemas.microsoft.com/office/powerpoint/2010/main" val="173011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a:t>
            </a:r>
            <a:r>
              <a:rPr lang="en-US" baseline="0" dirty="0"/>
              <a:t> brought the truth to us, Jesus is the truth!</a:t>
            </a:r>
            <a:br>
              <a:rPr lang="en-US" baseline="0" dirty="0"/>
            </a:br>
            <a:br>
              <a:rPr lang="en-US" baseline="0" dirty="0"/>
            </a:br>
            <a:r>
              <a:rPr lang="en-US" baseline="0" dirty="0"/>
              <a:t>The words of Jesus emanate from who He is and from where He came! He IS the TRUTH! He has provided us with the Truth, we must Believe that Truth!</a:t>
            </a:r>
            <a:endParaRPr lang="en-US" dirty="0"/>
          </a:p>
        </p:txBody>
      </p:sp>
      <p:sp>
        <p:nvSpPr>
          <p:cNvPr id="4" name="Slide Number Placeholder 3"/>
          <p:cNvSpPr>
            <a:spLocks noGrp="1"/>
          </p:cNvSpPr>
          <p:nvPr>
            <p:ph type="sldNum" sz="quarter" idx="10"/>
          </p:nvPr>
        </p:nvSpPr>
        <p:spPr/>
        <p:txBody>
          <a:bodyPr/>
          <a:lstStyle/>
          <a:p>
            <a:fld id="{BBBB5C0D-594D-45D0-9F56-9A8BF137E091}" type="slidenum">
              <a:rPr lang="en-US" smtClean="0"/>
              <a:t>24</a:t>
            </a:fld>
            <a:endParaRPr lang="en-US"/>
          </a:p>
        </p:txBody>
      </p:sp>
    </p:spTree>
    <p:extLst>
      <p:ext uri="{BB962C8B-B14F-4D97-AF65-F5344CB8AC3E}">
        <p14:creationId xmlns:p14="http://schemas.microsoft.com/office/powerpoint/2010/main" val="367223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5322624" y="5044884"/>
            <a:ext cx="1478267" cy="439593"/>
          </a:xfrm>
        </p:spPr>
        <p:txBody>
          <a:bodyP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5218" y="1318199"/>
            <a:ext cx="4155673" cy="3680900"/>
          </a:xfrm>
        </p:spPr>
        <p:txBody>
          <a:bodyPr/>
          <a:lstStyle/>
          <a:p>
            <a:r>
              <a:rPr lang="en-US" dirty="0"/>
              <a:t>Add Your Title</a:t>
            </a:r>
          </a:p>
        </p:txBody>
      </p:sp>
      <p:sp>
        <p:nvSpPr>
          <p:cNvPr id="5" name="Text Placeholder 3"/>
          <p:cNvSpPr>
            <a:spLocks noGrp="1"/>
          </p:cNvSpPr>
          <p:nvPr>
            <p:ph type="body" sz="quarter" idx="11" hasCustomPrompt="1"/>
          </p:nvPr>
        </p:nvSpPr>
        <p:spPr>
          <a:xfrm>
            <a:off x="5322624" y="5044884"/>
            <a:ext cx="1478267" cy="439593"/>
          </a:xfrm>
        </p:spPr>
        <p:txBody>
          <a:bodyP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362090" y="192438"/>
            <a:ext cx="6592500" cy="644666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362090" y="192438"/>
            <a:ext cx="6592500" cy="644666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755" y="192437"/>
            <a:ext cx="1919744" cy="1648504"/>
          </a:xfrm>
        </p:spPr>
        <p:txBody>
          <a:bodyPr>
            <a:normAutofit/>
          </a:bodyPr>
          <a:lstStyle>
            <a:lvl1pPr>
              <a:defRPr sz="1600"/>
            </a:lvl1pPr>
          </a:lstStyle>
          <a:p>
            <a:r>
              <a:rPr lang="en-US" dirty="0"/>
              <a:t>Add Your Title</a:t>
            </a:r>
          </a:p>
        </p:txBody>
      </p:sp>
      <p:sp>
        <p:nvSpPr>
          <p:cNvPr id="6" name="Text Placeholder 6"/>
          <p:cNvSpPr>
            <a:spLocks noGrp="1"/>
          </p:cNvSpPr>
          <p:nvPr>
            <p:ph type="body" sz="quarter" idx="10" hasCustomPrompt="1"/>
          </p:nvPr>
        </p:nvSpPr>
        <p:spPr>
          <a:xfrm>
            <a:off x="2362090" y="192438"/>
            <a:ext cx="6592500" cy="644666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03181" y="336767"/>
            <a:ext cx="8792742" cy="6255672"/>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7/11/2016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674693" y="4797050"/>
            <a:ext cx="3228752" cy="439593"/>
          </a:xfrm>
        </p:spPr>
        <p:txBody>
          <a:bodyPr/>
          <a:lstStyle/>
          <a:p>
            <a:pPr algn="r"/>
            <a:r>
              <a:rPr lang="en-US" sz="1800" b="1" dirty="0"/>
              <a:t>LESSON 19 – JOHN 14:1-31</a:t>
            </a:r>
          </a:p>
        </p:txBody>
      </p:sp>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18 – Question 9</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the other disciples think when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he told Judas, “do it quickly”?</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3002739"/>
            <a:ext cx="739541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13:28–29 (NASB95) </a:t>
            </a:r>
          </a:p>
          <a:p>
            <a:pPr>
              <a:buNone/>
            </a:pPr>
            <a:r>
              <a:rPr lang="en-US" sz="2400" b="1" baseline="30000" dirty="0">
                <a:latin typeface="Arial" panose="020B0604020202020204" pitchFamily="34" charset="0"/>
                <a:cs typeface="Arial" panose="020B0604020202020204" pitchFamily="34" charset="0"/>
              </a:rPr>
              <a:t>28</a:t>
            </a:r>
            <a:r>
              <a:rPr lang="en-US" sz="2400" b="1" dirty="0">
                <a:latin typeface="Arial" panose="020B0604020202020204" pitchFamily="34" charset="0"/>
                <a:cs typeface="Arial" panose="020B0604020202020204" pitchFamily="34" charset="0"/>
              </a:rPr>
              <a:t> Now </a:t>
            </a:r>
            <a:r>
              <a:rPr lang="en-US" sz="2400" b="1" u="sng" dirty="0">
                <a:latin typeface="Arial" panose="020B0604020202020204" pitchFamily="34" charset="0"/>
                <a:cs typeface="Arial" panose="020B0604020202020204" pitchFamily="34" charset="0"/>
              </a:rPr>
              <a:t>no one</a:t>
            </a:r>
            <a:r>
              <a:rPr lang="en-US" sz="2400" b="1" dirty="0">
                <a:latin typeface="Arial" panose="020B0604020202020204" pitchFamily="34" charset="0"/>
                <a:cs typeface="Arial" panose="020B0604020202020204" pitchFamily="34" charset="0"/>
              </a:rPr>
              <a:t> of those reclining </a:t>
            </a:r>
            <a:r>
              <a:rPr lang="en-US" sz="2400" b="1" i="1" dirty="0">
                <a:latin typeface="Arial" panose="020B0604020202020204" pitchFamily="34" charset="0"/>
                <a:cs typeface="Arial" panose="020B0604020202020204" pitchFamily="34" charset="0"/>
              </a:rPr>
              <a:t>at the table</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knew</a:t>
            </a:r>
            <a:r>
              <a:rPr lang="en-US" sz="2400" b="1" dirty="0">
                <a:latin typeface="Arial" panose="020B0604020202020204" pitchFamily="34" charset="0"/>
                <a:cs typeface="Arial" panose="020B0604020202020204" pitchFamily="34" charset="0"/>
              </a:rPr>
              <a:t> for what purpose He had said this to him. </a:t>
            </a:r>
            <a:r>
              <a:rPr lang="en-US" sz="2400" b="1" baseline="30000" dirty="0">
                <a:latin typeface="Arial" panose="020B0604020202020204" pitchFamily="34" charset="0"/>
                <a:cs typeface="Arial" panose="020B0604020202020204" pitchFamily="34" charset="0"/>
              </a:rPr>
              <a:t>29</a:t>
            </a:r>
            <a:r>
              <a:rPr lang="en-US" sz="2400" b="1" dirty="0">
                <a:latin typeface="Arial" panose="020B0604020202020204" pitchFamily="34" charset="0"/>
                <a:cs typeface="Arial" panose="020B0604020202020204" pitchFamily="34" charset="0"/>
              </a:rPr>
              <a:t> For </a:t>
            </a:r>
            <a:r>
              <a:rPr lang="en-US" sz="2400" b="1" u="sng" dirty="0">
                <a:latin typeface="Arial" panose="020B0604020202020204" pitchFamily="34" charset="0"/>
                <a:cs typeface="Arial" panose="020B0604020202020204" pitchFamily="34" charset="0"/>
              </a:rPr>
              <a:t>some were supposing, because Judas had the money box, that Jesus was saying to him, “Buy the things we have need of for the feast”; or else, that he should give something to the poor</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441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18 – Question 10</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was the “new” commandment Jesus gave?</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3002739"/>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13:34–35 (NASB95) </a:t>
            </a:r>
          </a:p>
          <a:p>
            <a:pPr>
              <a:buNone/>
            </a:pPr>
            <a:r>
              <a:rPr lang="en-US" sz="2400" b="1" baseline="30000" dirty="0">
                <a:latin typeface="Arial" panose="020B0604020202020204" pitchFamily="34" charset="0"/>
                <a:cs typeface="Arial" panose="020B0604020202020204" pitchFamily="34" charset="0"/>
              </a:rPr>
              <a:t>34</a:t>
            </a:r>
            <a:r>
              <a:rPr lang="en-US" sz="2400" b="1" dirty="0">
                <a:latin typeface="Arial" panose="020B0604020202020204" pitchFamily="34" charset="0"/>
                <a:cs typeface="Arial" panose="020B0604020202020204" pitchFamily="34" charset="0"/>
              </a:rPr>
              <a:t> “A new commandment I give to you, that you </a:t>
            </a:r>
            <a:r>
              <a:rPr lang="en-US" sz="2400" b="1" u="sng" dirty="0">
                <a:latin typeface="Arial" panose="020B0604020202020204" pitchFamily="34" charset="0"/>
                <a:cs typeface="Arial" panose="020B0604020202020204" pitchFamily="34" charset="0"/>
              </a:rPr>
              <a:t>love one another, </a:t>
            </a:r>
            <a:r>
              <a:rPr lang="en-US" sz="2400" b="1" u="sng" dirty="0">
                <a:solidFill>
                  <a:srgbClr val="FFFF00"/>
                </a:solidFill>
                <a:latin typeface="Arial" panose="020B0604020202020204" pitchFamily="34" charset="0"/>
                <a:cs typeface="Arial" panose="020B0604020202020204" pitchFamily="34" charset="0"/>
              </a:rPr>
              <a:t>even as I have loved you</a:t>
            </a:r>
            <a:r>
              <a:rPr lang="en-US" sz="2400" b="1" u="sng" dirty="0">
                <a:latin typeface="Arial" panose="020B0604020202020204" pitchFamily="34" charset="0"/>
                <a:cs typeface="Arial" panose="020B0604020202020204" pitchFamily="34" charset="0"/>
              </a:rPr>
              <a:t>, that you also love one another</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35</a:t>
            </a:r>
            <a:r>
              <a:rPr lang="en-US" sz="2400" b="1" dirty="0">
                <a:latin typeface="Arial" panose="020B0604020202020204" pitchFamily="34" charset="0"/>
                <a:cs typeface="Arial" panose="020B0604020202020204" pitchFamily="34" charset="0"/>
              </a:rPr>
              <a:t> “By this all men will know that you are My disciples, if you have love for one another.” </a:t>
            </a:r>
          </a:p>
        </p:txBody>
      </p:sp>
    </p:spTree>
    <p:extLst>
      <p:ext uri="{BB962C8B-B14F-4D97-AF65-F5344CB8AC3E}">
        <p14:creationId xmlns:p14="http://schemas.microsoft.com/office/powerpoint/2010/main" val="74145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18 – True / False – Question 1</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Jesus washed Peter’s head and hands also.</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2138685"/>
            <a:ext cx="7395410"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a:t>
            </a:r>
          </a:p>
          <a:p>
            <a:pPr>
              <a:buNone/>
            </a:pP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John 13:10 (NASB95) </a:t>
            </a:r>
          </a:p>
          <a:p>
            <a:pPr>
              <a:buNone/>
            </a:pPr>
            <a:r>
              <a:rPr lang="en-US" sz="2400" b="1" baseline="30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 Jesus said to him, “</a:t>
            </a:r>
            <a:r>
              <a:rPr lang="en-US" sz="2400" b="1" u="sng" dirty="0">
                <a:latin typeface="Arial" panose="020B0604020202020204" pitchFamily="34" charset="0"/>
                <a:cs typeface="Arial" panose="020B0604020202020204" pitchFamily="34" charset="0"/>
              </a:rPr>
              <a:t>He who has bathed needs only to wash his feet</a:t>
            </a:r>
            <a:r>
              <a:rPr lang="en-US" sz="2400" b="1" dirty="0">
                <a:latin typeface="Arial" panose="020B0604020202020204" pitchFamily="34" charset="0"/>
                <a:cs typeface="Arial" panose="020B0604020202020204" pitchFamily="34" charset="0"/>
              </a:rPr>
              <a:t>, but is completely clean; and you are clean, but not all </a:t>
            </a:r>
            <a:r>
              <a:rPr lang="en-US" sz="2400" b="1" i="1" dirty="0">
                <a:latin typeface="Arial" panose="020B0604020202020204" pitchFamily="34" charset="0"/>
                <a:cs typeface="Arial" panose="020B0604020202020204" pitchFamily="34" charset="0"/>
              </a:rPr>
              <a:t>of you.</a:t>
            </a:r>
            <a:r>
              <a:rPr lang="en-US" sz="2400" b="1" dirty="0">
                <a:latin typeface="Arial" panose="020B0604020202020204" pitchFamily="34" charset="0"/>
                <a:cs typeface="Arial" panose="020B0604020202020204" pitchFamily="34" charset="0"/>
              </a:rPr>
              <a:t>” </a:t>
            </a:r>
          </a:p>
          <a:p>
            <a:pP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88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18 – True / False – Question 2</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servant is not greater than his Lord”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was said to teach humility.</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2516964"/>
            <a:ext cx="7395410"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13:16–17 (NASB95) </a:t>
            </a:r>
          </a:p>
          <a:p>
            <a:pPr>
              <a:buNone/>
            </a:pPr>
            <a:r>
              <a:rPr lang="en-US" sz="2400" b="1" baseline="30000" dirty="0">
                <a:latin typeface="Arial" panose="020B0604020202020204" pitchFamily="34" charset="0"/>
                <a:cs typeface="Arial" panose="020B0604020202020204" pitchFamily="34" charset="0"/>
              </a:rPr>
              <a:t>16</a:t>
            </a:r>
            <a:r>
              <a:rPr lang="en-US" sz="2400" b="1" dirty="0">
                <a:latin typeface="Arial" panose="020B0604020202020204" pitchFamily="34" charset="0"/>
                <a:cs typeface="Arial" panose="020B0604020202020204" pitchFamily="34" charset="0"/>
              </a:rPr>
              <a:t> “Truly, truly, I say to you, a slave is not greater than his master, nor </a:t>
            </a:r>
            <a:r>
              <a:rPr lang="en-US" sz="2400" b="1" i="1" dirty="0">
                <a:latin typeface="Arial" panose="020B0604020202020204" pitchFamily="34" charset="0"/>
                <a:cs typeface="Arial" panose="020B0604020202020204" pitchFamily="34" charset="0"/>
              </a:rPr>
              <a:t>is</a:t>
            </a:r>
            <a:r>
              <a:rPr lang="en-US" sz="2400" b="1" dirty="0">
                <a:latin typeface="Arial" panose="020B0604020202020204" pitchFamily="34" charset="0"/>
                <a:cs typeface="Arial" panose="020B0604020202020204" pitchFamily="34" charset="0"/>
              </a:rPr>
              <a:t> one who is sent greater than the one who sent him. </a:t>
            </a:r>
            <a:r>
              <a:rPr lang="en-US" sz="2400" b="1" baseline="30000" dirty="0">
                <a:latin typeface="Arial" panose="020B0604020202020204" pitchFamily="34" charset="0"/>
                <a:cs typeface="Arial" panose="020B0604020202020204" pitchFamily="34" charset="0"/>
              </a:rPr>
              <a:t>17</a:t>
            </a:r>
            <a:r>
              <a:rPr lang="en-US" sz="2400" b="1" dirty="0">
                <a:latin typeface="Arial" panose="020B0604020202020204" pitchFamily="34" charset="0"/>
                <a:cs typeface="Arial" panose="020B0604020202020204" pitchFamily="34" charset="0"/>
              </a:rPr>
              <a:t> “If you know these things, </a:t>
            </a:r>
            <a:r>
              <a:rPr lang="en-US" sz="2400" b="1" u="sng" dirty="0">
                <a:latin typeface="Arial" panose="020B0604020202020204" pitchFamily="34" charset="0"/>
                <a:cs typeface="Arial" panose="020B0604020202020204" pitchFamily="34" charset="0"/>
              </a:rPr>
              <a:t>you are blessed if you do them</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2590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18 – True / False – Question 3</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John was specifically called the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“disciple whom Jesus loved”.</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2612214"/>
            <a:ext cx="739541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13:23 (NASB95) </a:t>
            </a:r>
          </a:p>
          <a:p>
            <a:pPr>
              <a:buNone/>
            </a:pPr>
            <a:r>
              <a:rPr lang="en-US" sz="2400" b="1" baseline="30000" dirty="0">
                <a:latin typeface="Arial" panose="020B0604020202020204" pitchFamily="34" charset="0"/>
                <a:cs typeface="Arial" panose="020B0604020202020204" pitchFamily="34" charset="0"/>
              </a:rPr>
              <a:t>23</a:t>
            </a:r>
            <a:r>
              <a:rPr lang="en-US" sz="2400" b="1" dirty="0">
                <a:latin typeface="Arial" panose="020B0604020202020204" pitchFamily="34" charset="0"/>
                <a:cs typeface="Arial" panose="020B0604020202020204" pitchFamily="34" charset="0"/>
              </a:rPr>
              <a:t> There was reclining on Jesus’ bosom </a:t>
            </a:r>
            <a:r>
              <a:rPr lang="en-US" sz="2400" b="1" u="sng" dirty="0">
                <a:latin typeface="Arial" panose="020B0604020202020204" pitchFamily="34" charset="0"/>
                <a:cs typeface="Arial" panose="020B0604020202020204" pitchFamily="34" charset="0"/>
              </a:rPr>
              <a:t>one of His disciples</a:t>
            </a:r>
            <a:r>
              <a:rPr lang="en-US" sz="2400" b="1" dirty="0">
                <a:latin typeface="Arial" panose="020B0604020202020204" pitchFamily="34" charset="0"/>
                <a:cs typeface="Arial" panose="020B0604020202020204" pitchFamily="34" charset="0"/>
              </a:rPr>
              <a:t>, whom Jesus loved.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See also: John 19:26; 20:2; 21:7, 20 </a:t>
            </a:r>
          </a:p>
        </p:txBody>
      </p:sp>
    </p:spTree>
    <p:extLst>
      <p:ext uri="{BB962C8B-B14F-4D97-AF65-F5344CB8AC3E}">
        <p14:creationId xmlns:p14="http://schemas.microsoft.com/office/powerpoint/2010/main" val="8545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18 – True / False – Question 4</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disciples had never before been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taught to love one another.</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85408" y="2333018"/>
            <a:ext cx="7395410"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 </a:t>
            </a:r>
          </a:p>
          <a:p>
            <a:pPr>
              <a:buNone/>
            </a:pPr>
            <a:endParaRPr lang="en-US" sz="12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13:34 (NASB95) </a:t>
            </a:r>
          </a:p>
          <a:p>
            <a:pPr>
              <a:buNone/>
            </a:pPr>
            <a:r>
              <a:rPr lang="en-US" sz="2400" b="1" baseline="30000" dirty="0">
                <a:latin typeface="Arial" panose="020B0604020202020204" pitchFamily="34" charset="0"/>
                <a:cs typeface="Arial" panose="020B0604020202020204" pitchFamily="34" charset="0"/>
              </a:rPr>
              <a:t>34</a:t>
            </a:r>
            <a:r>
              <a:rPr lang="en-US" sz="2400" b="1" dirty="0">
                <a:latin typeface="Arial" panose="020B0604020202020204" pitchFamily="34" charset="0"/>
                <a:cs typeface="Arial" panose="020B0604020202020204" pitchFamily="34" charset="0"/>
              </a:rPr>
              <a:t> “A new commandment I give to you, that you </a:t>
            </a:r>
            <a:r>
              <a:rPr lang="en-US" sz="2400" b="1" u="sng" dirty="0">
                <a:latin typeface="Arial" panose="020B0604020202020204" pitchFamily="34" charset="0"/>
                <a:cs typeface="Arial" panose="020B0604020202020204" pitchFamily="34" charset="0"/>
              </a:rPr>
              <a:t>love one another</a:t>
            </a:r>
            <a:r>
              <a:rPr lang="en-US" sz="2400" b="1" dirty="0">
                <a:latin typeface="Arial" panose="020B0604020202020204" pitchFamily="34" charset="0"/>
                <a:cs typeface="Arial" panose="020B0604020202020204" pitchFamily="34" charset="0"/>
              </a:rPr>
              <a:t>, even as I have loved you, that you also love one another. </a:t>
            </a:r>
          </a:p>
          <a:p>
            <a:pPr>
              <a:buNone/>
            </a:pPr>
            <a:endParaRPr lang="en-US" sz="12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Leviticus 19:18 (NASB95) </a:t>
            </a:r>
          </a:p>
          <a:p>
            <a:pPr>
              <a:buNone/>
            </a:pPr>
            <a:r>
              <a:rPr lang="en-US" sz="2400" b="1" baseline="30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 ‘You shall not take vengeance, nor bear any grudge against the sons of your people, but </a:t>
            </a:r>
            <a:r>
              <a:rPr lang="en-US" sz="2400" b="1" u="sng" dirty="0">
                <a:latin typeface="Arial" panose="020B0604020202020204" pitchFamily="34" charset="0"/>
                <a:cs typeface="Arial" panose="020B0604020202020204" pitchFamily="34" charset="0"/>
              </a:rPr>
              <a:t>you shall love your neighbor as yourself</a:t>
            </a:r>
            <a:r>
              <a:rPr lang="en-US" sz="2400" b="1" dirty="0">
                <a:latin typeface="Arial" panose="020B0604020202020204" pitchFamily="34" charset="0"/>
                <a:cs typeface="Arial" panose="020B0604020202020204" pitchFamily="34" charset="0"/>
              </a:rPr>
              <a:t>; I am the </a:t>
            </a:r>
            <a:r>
              <a:rPr lang="en-US" sz="2400" b="1" cap="small" dirty="0">
                <a:latin typeface="Arial" panose="020B0604020202020204" pitchFamily="34" charset="0"/>
                <a:cs typeface="Arial" panose="020B0604020202020204" pitchFamily="34" charset="0"/>
              </a:rPr>
              <a:t>Lord</a:t>
            </a:r>
            <a:r>
              <a:rPr lang="en-US" sz="2400" b="1" dirty="0">
                <a:latin typeface="Arial" panose="020B0604020202020204" pitchFamily="34" charset="0"/>
                <a:cs typeface="Arial" panose="020B0604020202020204" pitchFamily="34" charset="0"/>
              </a:rPr>
              <a:t>. </a:t>
            </a:r>
          </a:p>
          <a:p>
            <a:pPr>
              <a:buNone/>
            </a:pPr>
            <a:endParaRPr lang="en-US" sz="2400" b="1" dirty="0">
              <a:latin typeface="Arial" panose="020B0604020202020204" pitchFamily="34" charset="0"/>
              <a:cs typeface="Arial" panose="020B0604020202020204" pitchFamily="34" charset="0"/>
            </a:endParaRPr>
          </a:p>
          <a:p>
            <a:pP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5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18 – True / False – Question 5</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Jesus spoke of a time when the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disciples would follow Him.</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2564589"/>
            <a:ext cx="739541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13:36 (NASB95) </a:t>
            </a:r>
          </a:p>
          <a:p>
            <a:pPr>
              <a:buNone/>
            </a:pPr>
            <a:r>
              <a:rPr lang="en-US" sz="2400" b="1" baseline="30000" dirty="0">
                <a:latin typeface="Arial" panose="020B0604020202020204" pitchFamily="34" charset="0"/>
                <a:cs typeface="Arial" panose="020B0604020202020204" pitchFamily="34" charset="0"/>
              </a:rPr>
              <a:t>36</a:t>
            </a:r>
            <a:r>
              <a:rPr lang="en-US" sz="2400" b="1" dirty="0">
                <a:latin typeface="Arial" panose="020B0604020202020204" pitchFamily="34" charset="0"/>
                <a:cs typeface="Arial" panose="020B0604020202020204" pitchFamily="34" charset="0"/>
              </a:rPr>
              <a:t> Simon Peter said to Him, “Lord, where are You going?” Jesus answered, “Where I go, you cannot follow Me now; but </a:t>
            </a:r>
            <a:r>
              <a:rPr lang="en-US" sz="2400" b="1" u="sng" dirty="0">
                <a:latin typeface="Arial" panose="020B0604020202020204" pitchFamily="34" charset="0"/>
                <a:cs typeface="Arial" panose="020B0604020202020204" pitchFamily="34" charset="0"/>
              </a:rPr>
              <a:t>you will follow later</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6208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John 13 – Entering last night on earth</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546387"/>
            <a:ext cx="952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Washing the disciples feet – John 13:5-17</a:t>
            </a:r>
          </a:p>
        </p:txBody>
      </p:sp>
      <p:sp>
        <p:nvSpPr>
          <p:cNvPr id="11" name="Rectangle 10"/>
          <p:cNvSpPr>
            <a:spLocks noChangeArrowheads="1"/>
          </p:cNvSpPr>
          <p:nvPr/>
        </p:nvSpPr>
        <p:spPr bwMode="auto">
          <a:xfrm>
            <a:off x="0" y="246951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He tells them he is going away – John 13:33</a:t>
            </a:r>
          </a:p>
        </p:txBody>
      </p:sp>
      <p:sp>
        <p:nvSpPr>
          <p:cNvPr id="12" name="Rectangle 11"/>
          <p:cNvSpPr/>
          <p:nvPr/>
        </p:nvSpPr>
        <p:spPr>
          <a:xfrm>
            <a:off x="5250596" y="4574120"/>
            <a:ext cx="3780692" cy="218849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13:33 (NASB95) </a:t>
            </a:r>
          </a:p>
          <a:p>
            <a:r>
              <a:rPr lang="en-US" sz="2000" b="1" baseline="30000" dirty="0">
                <a:solidFill>
                  <a:schemeClr val="bg1"/>
                </a:solidFill>
                <a:latin typeface="Arial" panose="020B0604020202020204" pitchFamily="34" charset="0"/>
                <a:cs typeface="Arial" panose="020B0604020202020204" pitchFamily="34" charset="0"/>
              </a:rPr>
              <a:t>33</a:t>
            </a:r>
            <a:r>
              <a:rPr lang="en-US" sz="2000" b="1" dirty="0">
                <a:solidFill>
                  <a:schemeClr val="bg1"/>
                </a:solidFill>
                <a:latin typeface="Arial" panose="020B0604020202020204" pitchFamily="34" charset="0"/>
                <a:cs typeface="Arial" panose="020B0604020202020204" pitchFamily="34" charset="0"/>
              </a:rPr>
              <a:t> “Little children, I am with you a little while longer. You will seek Me; and as I said to the Jews, now I also say to you, ‘Where I am going, you cannot come.’ </a:t>
            </a:r>
          </a:p>
        </p:txBody>
      </p:sp>
      <p:sp>
        <p:nvSpPr>
          <p:cNvPr id="13" name="Rectangle 12"/>
          <p:cNvSpPr/>
          <p:nvPr/>
        </p:nvSpPr>
        <p:spPr>
          <a:xfrm>
            <a:off x="5250596" y="4574120"/>
            <a:ext cx="3780692" cy="218849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12:32–33 (NASB95) </a:t>
            </a:r>
          </a:p>
          <a:p>
            <a:r>
              <a:rPr lang="en-US" sz="2000" b="1" baseline="30000" dirty="0">
                <a:solidFill>
                  <a:schemeClr val="bg1"/>
                </a:solidFill>
                <a:latin typeface="Arial" panose="020B0604020202020204" pitchFamily="34" charset="0"/>
                <a:cs typeface="Arial" panose="020B0604020202020204" pitchFamily="34" charset="0"/>
              </a:rPr>
              <a:t>32</a:t>
            </a:r>
            <a:r>
              <a:rPr lang="en-US" sz="2000" b="1" dirty="0">
                <a:solidFill>
                  <a:schemeClr val="bg1"/>
                </a:solidFill>
                <a:latin typeface="Arial" panose="020B0604020202020204" pitchFamily="34" charset="0"/>
                <a:cs typeface="Arial" panose="020B0604020202020204" pitchFamily="34" charset="0"/>
              </a:rPr>
              <a:t> “And I, if I am lifted up from the earth, will draw all men to Myself.” </a:t>
            </a:r>
            <a:r>
              <a:rPr lang="en-US" sz="2000" b="1" baseline="30000" dirty="0">
                <a:solidFill>
                  <a:schemeClr val="bg1"/>
                </a:solidFill>
                <a:latin typeface="Arial" panose="020B0604020202020204" pitchFamily="34" charset="0"/>
                <a:cs typeface="Arial" panose="020B0604020202020204" pitchFamily="34" charset="0"/>
              </a:rPr>
              <a:t>33</a:t>
            </a:r>
            <a:r>
              <a:rPr lang="en-US" sz="2000" b="1" dirty="0">
                <a:solidFill>
                  <a:schemeClr val="bg1"/>
                </a:solidFill>
                <a:latin typeface="Arial" panose="020B0604020202020204" pitchFamily="34" charset="0"/>
                <a:cs typeface="Arial" panose="020B0604020202020204" pitchFamily="34" charset="0"/>
              </a:rPr>
              <a:t> But He was saying this to indicate the kind of death by which He was to die. </a:t>
            </a:r>
          </a:p>
        </p:txBody>
      </p:sp>
      <p:sp>
        <p:nvSpPr>
          <p:cNvPr id="14" name="Rectangle 13"/>
          <p:cNvSpPr>
            <a:spLocks noChangeArrowheads="1"/>
          </p:cNvSpPr>
          <p:nvPr/>
        </p:nvSpPr>
        <p:spPr bwMode="auto">
          <a:xfrm>
            <a:off x="11113" y="200785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He predicts his betrayal – John 13:18-30</a:t>
            </a:r>
          </a:p>
        </p:txBody>
      </p:sp>
      <p:sp>
        <p:nvSpPr>
          <p:cNvPr id="15" name="Rectangle 14"/>
          <p:cNvSpPr/>
          <p:nvPr/>
        </p:nvSpPr>
        <p:spPr>
          <a:xfrm>
            <a:off x="5239483" y="4574120"/>
            <a:ext cx="3780692" cy="218849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13:21 (NASB95) </a:t>
            </a:r>
          </a:p>
          <a:p>
            <a:r>
              <a:rPr lang="en-US" sz="2000" b="1" baseline="30000" dirty="0">
                <a:solidFill>
                  <a:schemeClr val="bg1"/>
                </a:solidFill>
                <a:latin typeface="Arial" panose="020B0604020202020204" pitchFamily="34" charset="0"/>
                <a:cs typeface="Arial" panose="020B0604020202020204" pitchFamily="34" charset="0"/>
              </a:rPr>
              <a:t>21</a:t>
            </a:r>
            <a:r>
              <a:rPr lang="en-US" sz="2000" b="1" dirty="0">
                <a:solidFill>
                  <a:schemeClr val="bg1"/>
                </a:solidFill>
                <a:latin typeface="Arial" panose="020B0604020202020204" pitchFamily="34" charset="0"/>
                <a:cs typeface="Arial" panose="020B0604020202020204" pitchFamily="34" charset="0"/>
              </a:rPr>
              <a:t> When Jesus had said this, He became troubled in spirit, and testified and said, “</a:t>
            </a:r>
            <a:r>
              <a:rPr lang="en-US" sz="2000" b="1" u="sng" dirty="0">
                <a:solidFill>
                  <a:schemeClr val="bg1"/>
                </a:solidFill>
                <a:latin typeface="Arial" panose="020B0604020202020204" pitchFamily="34" charset="0"/>
                <a:cs typeface="Arial" panose="020B0604020202020204" pitchFamily="34" charset="0"/>
              </a:rPr>
              <a:t>Truly, truly, I say to you, that one of you will betray Me</a:t>
            </a:r>
            <a:r>
              <a:rPr lang="en-US" sz="2000" b="1" dirty="0">
                <a:solidFill>
                  <a:schemeClr val="bg1"/>
                </a:solidFill>
                <a:latin typeface="Arial" panose="020B0604020202020204" pitchFamily="34" charset="0"/>
                <a:cs typeface="Arial" panose="020B0604020202020204" pitchFamily="34" charset="0"/>
              </a:rPr>
              <a:t>.” </a:t>
            </a:r>
          </a:p>
        </p:txBody>
      </p:sp>
      <p:sp>
        <p:nvSpPr>
          <p:cNvPr id="16" name="Rectangle 15"/>
          <p:cNvSpPr>
            <a:spLocks noChangeArrowheads="1"/>
          </p:cNvSpPr>
          <p:nvPr/>
        </p:nvSpPr>
        <p:spPr bwMode="auto">
          <a:xfrm>
            <a:off x="0" y="292964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He tells Peter he will betray Him 3x – John 13:38</a:t>
            </a:r>
          </a:p>
        </p:txBody>
      </p:sp>
      <p:sp>
        <p:nvSpPr>
          <p:cNvPr id="17" name="Rectangle 16"/>
          <p:cNvSpPr/>
          <p:nvPr/>
        </p:nvSpPr>
        <p:spPr>
          <a:xfrm>
            <a:off x="5239483" y="4574120"/>
            <a:ext cx="3780692" cy="218849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13:38 (NASB95) </a:t>
            </a:r>
          </a:p>
          <a:p>
            <a:r>
              <a:rPr lang="en-US" sz="2000" b="1" baseline="30000" dirty="0">
                <a:solidFill>
                  <a:schemeClr val="bg1"/>
                </a:solidFill>
                <a:latin typeface="Arial" panose="020B0604020202020204" pitchFamily="34" charset="0"/>
                <a:cs typeface="Arial" panose="020B0604020202020204" pitchFamily="34" charset="0"/>
              </a:rPr>
              <a:t>38</a:t>
            </a:r>
            <a:r>
              <a:rPr lang="en-US" sz="2000" b="1" dirty="0">
                <a:solidFill>
                  <a:schemeClr val="bg1"/>
                </a:solidFill>
                <a:latin typeface="Arial" panose="020B0604020202020204" pitchFamily="34" charset="0"/>
                <a:cs typeface="Arial" panose="020B0604020202020204" pitchFamily="34" charset="0"/>
              </a:rPr>
              <a:t> Jesus answered, “Will you lay down your life for Me? Truly, truly, I say to you, </a:t>
            </a:r>
            <a:r>
              <a:rPr lang="en-US" sz="2000" b="1" u="sng" dirty="0">
                <a:solidFill>
                  <a:schemeClr val="bg1"/>
                </a:solidFill>
                <a:latin typeface="Arial" panose="020B0604020202020204" pitchFamily="34" charset="0"/>
                <a:cs typeface="Arial" panose="020B0604020202020204" pitchFamily="34" charset="0"/>
              </a:rPr>
              <a:t>a rooster will not crow until you deny Me three times</a:t>
            </a:r>
            <a:r>
              <a:rPr lang="en-US" sz="2000" b="1" dirty="0">
                <a:solidFill>
                  <a:schemeClr val="bg1"/>
                </a:solidFill>
                <a:latin typeface="Arial" panose="020B0604020202020204" pitchFamily="34" charset="0"/>
                <a:cs typeface="Arial" panose="020B0604020202020204" pitchFamily="34" charset="0"/>
              </a:rPr>
              <a:t>. </a:t>
            </a:r>
          </a:p>
        </p:txBody>
      </p:sp>
      <p:sp>
        <p:nvSpPr>
          <p:cNvPr id="18" name="Rectangle 17"/>
          <p:cNvSpPr>
            <a:spLocks noChangeArrowheads="1"/>
          </p:cNvSpPr>
          <p:nvPr/>
        </p:nvSpPr>
        <p:spPr bwMode="auto">
          <a:xfrm>
            <a:off x="0" y="108235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 Lord’s Supper – John 13:1-4</a:t>
            </a:r>
          </a:p>
        </p:txBody>
      </p:sp>
      <p:cxnSp>
        <p:nvCxnSpPr>
          <p:cNvPr id="20" name="Straight Connector 19"/>
          <p:cNvCxnSpPr/>
          <p:nvPr/>
        </p:nvCxnSpPr>
        <p:spPr>
          <a:xfrm>
            <a:off x="301625" y="35099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ChangeArrowheads="1"/>
          </p:cNvSpPr>
          <p:nvPr/>
        </p:nvSpPr>
        <p:spPr bwMode="auto">
          <a:xfrm>
            <a:off x="11113" y="358037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Dispute over who was the greatest – Luke 22:24-27 </a:t>
            </a:r>
          </a:p>
        </p:txBody>
      </p:sp>
      <p:sp>
        <p:nvSpPr>
          <p:cNvPr id="22" name="Rectangle 21"/>
          <p:cNvSpPr/>
          <p:nvPr/>
        </p:nvSpPr>
        <p:spPr>
          <a:xfrm>
            <a:off x="4362450" y="4574120"/>
            <a:ext cx="4657725" cy="218849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22:31–32 (NASB95) </a:t>
            </a:r>
          </a:p>
          <a:p>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Simon, Simon, behold, Satan has demanded </a:t>
            </a:r>
            <a:r>
              <a:rPr lang="en-US" sz="2000" b="1" i="1" u="sng" dirty="0">
                <a:solidFill>
                  <a:schemeClr val="bg1"/>
                </a:solidFill>
                <a:latin typeface="Arial" panose="020B0604020202020204" pitchFamily="34" charset="0"/>
                <a:cs typeface="Arial" panose="020B0604020202020204" pitchFamily="34" charset="0"/>
              </a:rPr>
              <a:t>permission</a:t>
            </a:r>
            <a:r>
              <a:rPr lang="en-US" sz="2000" b="1" u="sng" dirty="0">
                <a:solidFill>
                  <a:schemeClr val="bg1"/>
                </a:solidFill>
                <a:latin typeface="Arial" panose="020B0604020202020204" pitchFamily="34" charset="0"/>
                <a:cs typeface="Arial" panose="020B0604020202020204" pitchFamily="34" charset="0"/>
              </a:rPr>
              <a:t> to sift you like wheat</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32</a:t>
            </a:r>
            <a:r>
              <a:rPr lang="en-US" sz="2000" b="1" dirty="0">
                <a:solidFill>
                  <a:schemeClr val="bg1"/>
                </a:solidFill>
                <a:latin typeface="Arial" panose="020B0604020202020204" pitchFamily="34" charset="0"/>
                <a:cs typeface="Arial" panose="020B0604020202020204" pitchFamily="34" charset="0"/>
              </a:rPr>
              <a:t> but I have prayed for you, that your faith may not fail; and you, when once you have turned again, strengthen your brothers.” </a:t>
            </a:r>
          </a:p>
        </p:txBody>
      </p:sp>
      <p:sp>
        <p:nvSpPr>
          <p:cNvPr id="23" name="Rectangle 22"/>
          <p:cNvSpPr>
            <a:spLocks noChangeArrowheads="1"/>
          </p:cNvSpPr>
          <p:nvPr/>
        </p:nvSpPr>
        <p:spPr bwMode="auto">
          <a:xfrm>
            <a:off x="22226" y="404548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Jesus warns Peter that Satan is after them – Luke 22:31-32</a:t>
            </a:r>
          </a:p>
        </p:txBody>
      </p:sp>
      <p:sp>
        <p:nvSpPr>
          <p:cNvPr id="24" name="Rectangle 23"/>
          <p:cNvSpPr>
            <a:spLocks noChangeArrowheads="1"/>
          </p:cNvSpPr>
          <p:nvPr/>
        </p:nvSpPr>
        <p:spPr bwMode="auto">
          <a:xfrm>
            <a:off x="0" y="451058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Jesus tells them they will all desert him before the night is over – Mt. 26:31 </a:t>
            </a:r>
          </a:p>
        </p:txBody>
      </p:sp>
      <p:sp>
        <p:nvSpPr>
          <p:cNvPr id="25" name="Rectangle 24"/>
          <p:cNvSpPr/>
          <p:nvPr/>
        </p:nvSpPr>
        <p:spPr>
          <a:xfrm>
            <a:off x="3201988" y="5085928"/>
            <a:ext cx="5829300" cy="169654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26:31 (NASB95) </a:t>
            </a:r>
          </a:p>
          <a:p>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Then Jesus said to them, “You will all fall away because of Me this night, for it is written, ‘I </a:t>
            </a:r>
            <a:r>
              <a:rPr lang="en-US" sz="2000" b="1" cap="small" dirty="0">
                <a:solidFill>
                  <a:schemeClr val="bg1"/>
                </a:solidFill>
                <a:latin typeface="Arial" panose="020B0604020202020204" pitchFamily="34" charset="0"/>
                <a:cs typeface="Arial" panose="020B0604020202020204" pitchFamily="34" charset="0"/>
              </a:rPr>
              <a:t>will strike down the shepherd</a:t>
            </a:r>
            <a:r>
              <a:rPr lang="en-US" sz="2000" b="1" dirty="0">
                <a:solidFill>
                  <a:schemeClr val="bg1"/>
                </a:solidFill>
                <a:latin typeface="Arial" panose="020B0604020202020204" pitchFamily="34" charset="0"/>
                <a:cs typeface="Arial" panose="020B0604020202020204" pitchFamily="34" charset="0"/>
              </a:rPr>
              <a:t>, </a:t>
            </a:r>
            <a:r>
              <a:rPr lang="en-US" sz="2000" b="1" cap="small" dirty="0">
                <a:solidFill>
                  <a:schemeClr val="bg1"/>
                </a:solidFill>
                <a:latin typeface="Arial" panose="020B0604020202020204" pitchFamily="34" charset="0"/>
                <a:cs typeface="Arial" panose="020B0604020202020204" pitchFamily="34" charset="0"/>
              </a:rPr>
              <a:t>and the sheep of the flock shall be</a:t>
            </a:r>
            <a:r>
              <a:rPr lang="en-US" sz="2000" b="1" dirty="0">
                <a:solidFill>
                  <a:schemeClr val="bg1"/>
                </a:solidFill>
                <a:latin typeface="Arial" panose="020B0604020202020204" pitchFamily="34" charset="0"/>
                <a:cs typeface="Arial" panose="020B0604020202020204" pitchFamily="34" charset="0"/>
              </a:rPr>
              <a:t> </a:t>
            </a:r>
            <a:r>
              <a:rPr lang="en-US" sz="2000" b="1" cap="small" dirty="0">
                <a:solidFill>
                  <a:schemeClr val="bg1"/>
                </a:solidFill>
                <a:latin typeface="Arial" panose="020B0604020202020204" pitchFamily="34" charset="0"/>
                <a:cs typeface="Arial" panose="020B0604020202020204" pitchFamily="34" charset="0"/>
              </a:rPr>
              <a:t>scattered</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xit" presetSubtype="0" fill="hold" grpId="1"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xit" presetSubtype="0" fill="hold" grpId="1"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xit" presetSubtype="0" fill="hold" grpId="1" nodeType="withEffect">
                                  <p:stCondLst>
                                    <p:cond delay="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2" grpId="1" animBg="1"/>
      <p:bldP spid="13" grpId="0" animBg="1"/>
      <p:bldP spid="13" grpId="1" animBg="1"/>
      <p:bldP spid="14" grpId="0"/>
      <p:bldP spid="15" grpId="0" animBg="1"/>
      <p:bldP spid="15" grpId="1" animBg="1"/>
      <p:bldP spid="16" grpId="0"/>
      <p:bldP spid="17" grpId="0" animBg="1"/>
      <p:bldP spid="17" grpId="1" animBg="1"/>
      <p:bldP spid="18" grpId="0"/>
      <p:bldP spid="21" grpId="0"/>
      <p:bldP spid="22" grpId="0" animBg="1"/>
      <p:bldP spid="22" grpId="1" animBg="1"/>
      <p:bldP spid="23" grpId="0"/>
      <p:bldP spid="24"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674693" y="4797050"/>
            <a:ext cx="3228752" cy="439593"/>
          </a:xfrm>
        </p:spPr>
        <p:txBody>
          <a:bodyPr/>
          <a:lstStyle/>
          <a:p>
            <a:pPr algn="r"/>
            <a:r>
              <a:rPr lang="en-US" sz="1800" b="1" dirty="0"/>
              <a:t>LESSON 19 – JOHN 14:1-31</a:t>
            </a:r>
          </a:p>
        </p:txBody>
      </p:sp>
    </p:spTree>
    <p:extLst>
      <p:ext uri="{BB962C8B-B14F-4D97-AF65-F5344CB8AC3E}">
        <p14:creationId xmlns:p14="http://schemas.microsoft.com/office/powerpoint/2010/main" val="105358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212365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14:1 (NASB95) </a:t>
            </a:r>
          </a:p>
          <a:p>
            <a:pPr>
              <a:lnSpc>
                <a:spcPct val="150000"/>
              </a:lnSpc>
            </a:pPr>
            <a:r>
              <a:rPr lang="en-US" sz="2200" b="1" baseline="30000" dirty="0">
                <a:latin typeface="Arial" pitchFamily="34" charset="0"/>
                <a:cs typeface="Arial" pitchFamily="34" charset="0"/>
              </a:rPr>
              <a:t>1</a:t>
            </a:r>
            <a:r>
              <a:rPr lang="en-US" sz="2200" b="1" dirty="0">
                <a:latin typeface="Arial" pitchFamily="34" charset="0"/>
                <a:cs typeface="Arial" pitchFamily="34" charset="0"/>
              </a:rPr>
              <a:t> “Do not let your heart be troubled; believe in God, believe also in Me. </a:t>
            </a:r>
          </a:p>
        </p:txBody>
      </p:sp>
      <p:sp>
        <p:nvSpPr>
          <p:cNvPr id="8" name="Rectangle 7"/>
          <p:cNvSpPr>
            <a:spLocks noChangeArrowheads="1"/>
          </p:cNvSpPr>
          <p:nvPr/>
        </p:nvSpPr>
        <p:spPr bwMode="auto">
          <a:xfrm>
            <a:off x="4426721" y="0"/>
            <a:ext cx="47172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Do not let your heart be troubled</a:t>
            </a:r>
            <a:br>
              <a:rPr lang="en-US" sz="2000" b="1" i="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Jesus: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Just foretold Judas’ betrayal</a:t>
            </a:r>
            <a:endParaRPr lang="en-US" sz="2000" b="1" i="1" dirty="0">
              <a:latin typeface="Arial" panose="020B0604020202020204" pitchFamily="34" charset="0"/>
              <a:cs typeface="Arial" panose="020B0604020202020204" pitchFamily="34" charset="0"/>
            </a:endParaRPr>
          </a:p>
        </p:txBody>
      </p:sp>
      <p:sp>
        <p:nvSpPr>
          <p:cNvPr id="9" name="Rectangle 8"/>
          <p:cNvSpPr/>
          <p:nvPr/>
        </p:nvSpPr>
        <p:spPr>
          <a:xfrm>
            <a:off x="4533900" y="4791075"/>
            <a:ext cx="4497388" cy="199139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13:21 (NASB95) </a:t>
            </a:r>
          </a:p>
          <a:p>
            <a:r>
              <a:rPr lang="en-US" sz="2000" b="1" baseline="30000" dirty="0">
                <a:solidFill>
                  <a:schemeClr val="bg1"/>
                </a:solidFill>
                <a:latin typeface="Arial" panose="020B0604020202020204" pitchFamily="34" charset="0"/>
                <a:cs typeface="Arial" panose="020B0604020202020204" pitchFamily="34" charset="0"/>
              </a:rPr>
              <a:t>21</a:t>
            </a:r>
            <a:r>
              <a:rPr lang="en-US" sz="2000" b="1" dirty="0">
                <a:solidFill>
                  <a:schemeClr val="bg1"/>
                </a:solidFill>
                <a:latin typeface="Arial" panose="020B0604020202020204" pitchFamily="34" charset="0"/>
                <a:cs typeface="Arial" panose="020B0604020202020204" pitchFamily="34" charset="0"/>
              </a:rPr>
              <a:t> When </a:t>
            </a:r>
            <a:r>
              <a:rPr lang="en-US" sz="2000" b="1" u="sng" dirty="0">
                <a:solidFill>
                  <a:schemeClr val="bg1"/>
                </a:solidFill>
                <a:latin typeface="Arial" panose="020B0604020202020204" pitchFamily="34" charset="0"/>
                <a:cs typeface="Arial" panose="020B0604020202020204" pitchFamily="34" charset="0"/>
              </a:rPr>
              <a:t>Jesus</a:t>
            </a:r>
            <a:r>
              <a:rPr lang="en-US" sz="2000" b="1" dirty="0">
                <a:solidFill>
                  <a:schemeClr val="bg1"/>
                </a:solidFill>
                <a:latin typeface="Arial" panose="020B0604020202020204" pitchFamily="34" charset="0"/>
                <a:cs typeface="Arial" panose="020B0604020202020204" pitchFamily="34" charset="0"/>
              </a:rPr>
              <a:t> had said this, He </a:t>
            </a:r>
            <a:r>
              <a:rPr lang="en-US" sz="2000" b="1" u="sng" dirty="0">
                <a:solidFill>
                  <a:schemeClr val="bg1"/>
                </a:solidFill>
                <a:latin typeface="Arial" panose="020B0604020202020204" pitchFamily="34" charset="0"/>
                <a:cs typeface="Arial" panose="020B0604020202020204" pitchFamily="34" charset="0"/>
              </a:rPr>
              <a:t>became troubled</a:t>
            </a:r>
            <a:r>
              <a:rPr lang="en-US" sz="2000" b="1" dirty="0">
                <a:solidFill>
                  <a:schemeClr val="bg1"/>
                </a:solidFill>
                <a:latin typeface="Arial" panose="020B0604020202020204" pitchFamily="34" charset="0"/>
                <a:cs typeface="Arial" panose="020B0604020202020204" pitchFamily="34" charset="0"/>
              </a:rPr>
              <a:t> in spirit, and testified and said, “</a:t>
            </a:r>
            <a:r>
              <a:rPr lang="en-US" sz="2000" b="1" u="sng" dirty="0">
                <a:solidFill>
                  <a:schemeClr val="bg1"/>
                </a:solidFill>
                <a:latin typeface="Arial" panose="020B0604020202020204" pitchFamily="34" charset="0"/>
                <a:cs typeface="Arial" panose="020B0604020202020204" pitchFamily="34" charset="0"/>
              </a:rPr>
              <a:t>Truly, truly, I say to you, that one of you will betray Me</a:t>
            </a:r>
            <a:r>
              <a:rPr lang="en-US" sz="2000" b="1" dirty="0">
                <a:solidFill>
                  <a:schemeClr val="bg1"/>
                </a:solidFill>
                <a:latin typeface="Arial" panose="020B0604020202020204" pitchFamily="34" charset="0"/>
                <a:cs typeface="Arial" panose="020B0604020202020204" pitchFamily="34" charset="0"/>
              </a:rPr>
              <a:t>.” </a:t>
            </a:r>
          </a:p>
        </p:txBody>
      </p:sp>
      <p:sp>
        <p:nvSpPr>
          <p:cNvPr id="10" name="Rectangle 9"/>
          <p:cNvSpPr>
            <a:spLocks noChangeArrowheads="1"/>
          </p:cNvSpPr>
          <p:nvPr/>
        </p:nvSpPr>
        <p:spPr bwMode="auto">
          <a:xfrm>
            <a:off x="4617221" y="1255245"/>
            <a:ext cx="4669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000" b="1" dirty="0">
                <a:latin typeface="Arial" panose="020B0604020202020204" pitchFamily="34" charset="0"/>
                <a:cs typeface="Arial" panose="020B0604020202020204" pitchFamily="34" charset="0"/>
              </a:rPr>
              <a:t>       - Knows the cross is hours away</a:t>
            </a:r>
            <a:endParaRPr lang="en-US" sz="2000" b="1" i="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4617221" y="1569600"/>
            <a:ext cx="4669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000" b="1" dirty="0">
                <a:latin typeface="Arial" panose="020B0604020202020204" pitchFamily="34" charset="0"/>
                <a:cs typeface="Arial" panose="020B0604020202020204" pitchFamily="34" charset="0"/>
              </a:rPr>
              <a:t>       - Shortly prays in the garden</a:t>
            </a:r>
            <a:endParaRPr lang="en-US" sz="2000" b="1" i="1" dirty="0">
              <a:latin typeface="Arial" panose="020B0604020202020204" pitchFamily="34" charset="0"/>
              <a:cs typeface="Arial" panose="020B0604020202020204" pitchFamily="34" charset="0"/>
            </a:endParaRPr>
          </a:p>
        </p:txBody>
      </p:sp>
      <p:sp>
        <p:nvSpPr>
          <p:cNvPr id="12" name="Rectangle 11"/>
          <p:cNvSpPr/>
          <p:nvPr/>
        </p:nvSpPr>
        <p:spPr>
          <a:xfrm>
            <a:off x="4533900" y="4776207"/>
            <a:ext cx="4497388" cy="199139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22:44 (NASB95) </a:t>
            </a:r>
          </a:p>
          <a:p>
            <a:r>
              <a:rPr lang="en-US" sz="2000" b="1" baseline="30000" dirty="0">
                <a:solidFill>
                  <a:schemeClr val="bg1"/>
                </a:solidFill>
                <a:latin typeface="Arial" panose="020B0604020202020204" pitchFamily="34" charset="0"/>
                <a:cs typeface="Arial" panose="020B0604020202020204" pitchFamily="34" charset="0"/>
              </a:rPr>
              <a:t>44</a:t>
            </a:r>
            <a:r>
              <a:rPr lang="en-US" sz="2000" b="1" dirty="0">
                <a:solidFill>
                  <a:schemeClr val="bg1"/>
                </a:solidFill>
                <a:latin typeface="Arial" panose="020B0604020202020204" pitchFamily="34" charset="0"/>
                <a:cs typeface="Arial" panose="020B0604020202020204" pitchFamily="34" charset="0"/>
              </a:rPr>
              <a:t> And </a:t>
            </a:r>
            <a:r>
              <a:rPr lang="en-US" sz="2000" b="1" u="sng" dirty="0">
                <a:solidFill>
                  <a:schemeClr val="bg1"/>
                </a:solidFill>
                <a:latin typeface="Arial" panose="020B0604020202020204" pitchFamily="34" charset="0"/>
                <a:cs typeface="Arial" panose="020B0604020202020204" pitchFamily="34" charset="0"/>
              </a:rPr>
              <a:t>being in agony</a:t>
            </a:r>
            <a:r>
              <a:rPr lang="en-US" sz="2000" b="1" dirty="0">
                <a:solidFill>
                  <a:schemeClr val="bg1"/>
                </a:solidFill>
                <a:latin typeface="Arial" panose="020B0604020202020204" pitchFamily="34" charset="0"/>
                <a:cs typeface="Arial" panose="020B0604020202020204" pitchFamily="34" charset="0"/>
              </a:rPr>
              <a:t> He was praying very fervently; and </a:t>
            </a:r>
            <a:r>
              <a:rPr lang="en-US" sz="2000" b="1" u="sng" dirty="0">
                <a:solidFill>
                  <a:schemeClr val="bg1"/>
                </a:solidFill>
                <a:latin typeface="Arial" panose="020B0604020202020204" pitchFamily="34" charset="0"/>
                <a:cs typeface="Arial" panose="020B0604020202020204" pitchFamily="34" charset="0"/>
              </a:rPr>
              <a:t>His sweat became like drops of blood</a:t>
            </a:r>
            <a:r>
              <a:rPr lang="en-US" sz="2000" b="1" dirty="0">
                <a:solidFill>
                  <a:schemeClr val="bg1"/>
                </a:solidFill>
                <a:latin typeface="Arial" panose="020B0604020202020204" pitchFamily="34" charset="0"/>
                <a:cs typeface="Arial" panose="020B0604020202020204" pitchFamily="34" charset="0"/>
              </a:rPr>
              <a:t>, falling down upon the ground. </a:t>
            </a:r>
          </a:p>
        </p:txBody>
      </p:sp>
      <p:sp>
        <p:nvSpPr>
          <p:cNvPr id="13" name="Rectangle 12"/>
          <p:cNvSpPr>
            <a:spLocks noChangeArrowheads="1"/>
          </p:cNvSpPr>
          <p:nvPr/>
        </p:nvSpPr>
        <p:spPr bwMode="auto">
          <a:xfrm>
            <a:off x="4779146" y="1853801"/>
            <a:ext cx="43648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000" b="1" dirty="0">
                <a:latin typeface="Arial" panose="020B0604020202020204" pitchFamily="34" charset="0"/>
                <a:cs typeface="Arial" panose="020B0604020202020204" pitchFamily="34" charset="0"/>
              </a:rPr>
              <a:t>- Apostles: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Confused – 13:28, 36; 14:5, 8</a:t>
            </a:r>
            <a:endParaRPr lang="en-US" sz="2000" b="1" i="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4626746" y="2470455"/>
            <a:ext cx="4669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000" b="1" dirty="0">
                <a:latin typeface="Arial" panose="020B0604020202020204" pitchFamily="34" charset="0"/>
                <a:cs typeface="Arial" panose="020B0604020202020204" pitchFamily="34" charset="0"/>
              </a:rPr>
              <a:t>       - Threatened, etc.</a:t>
            </a:r>
            <a:endParaRPr lang="en-US" sz="2000" b="1" i="1" dirty="0">
              <a:latin typeface="Arial" panose="020B0604020202020204" pitchFamily="34" charset="0"/>
              <a:cs typeface="Arial" panose="020B0604020202020204" pitchFamily="34" charset="0"/>
            </a:endParaRPr>
          </a:p>
        </p:txBody>
      </p:sp>
      <p:sp>
        <p:nvSpPr>
          <p:cNvPr id="16" name="Rectangle 15"/>
          <p:cNvSpPr>
            <a:spLocks noChangeArrowheads="1"/>
          </p:cNvSpPr>
          <p:nvPr/>
        </p:nvSpPr>
        <p:spPr bwMode="auto">
          <a:xfrm>
            <a:off x="4426721" y="2796940"/>
            <a:ext cx="4717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Vast range of emotion seen</a:t>
            </a:r>
          </a:p>
        </p:txBody>
      </p:sp>
      <p:sp>
        <p:nvSpPr>
          <p:cNvPr id="18" name="Rectangle 17"/>
          <p:cNvSpPr>
            <a:spLocks noChangeArrowheads="1"/>
          </p:cNvSpPr>
          <p:nvPr/>
        </p:nvSpPr>
        <p:spPr bwMode="auto">
          <a:xfrm>
            <a:off x="4426721" y="3120850"/>
            <a:ext cx="47172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believe in God</a:t>
            </a:r>
          </a:p>
          <a:p>
            <a:pPr marL="1085850" lvl="1" indent="-342900"/>
            <a:r>
              <a:rPr lang="en-US" sz="2000" b="1" dirty="0">
                <a:latin typeface="Arial" panose="020B0604020202020204" pitchFamily="34" charset="0"/>
                <a:cs typeface="Arial" panose="020B0604020202020204" pitchFamily="34" charset="0"/>
              </a:rPr>
              <a:t>Put your trust in God!</a:t>
            </a:r>
          </a:p>
        </p:txBody>
      </p:sp>
      <p:sp>
        <p:nvSpPr>
          <p:cNvPr id="19" name="Rectangle 18"/>
          <p:cNvSpPr>
            <a:spLocks noChangeArrowheads="1"/>
          </p:cNvSpPr>
          <p:nvPr/>
        </p:nvSpPr>
        <p:spPr bwMode="auto">
          <a:xfrm>
            <a:off x="4423954" y="3800160"/>
            <a:ext cx="4717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Believe also in Me.</a:t>
            </a:r>
          </a:p>
        </p:txBody>
      </p:sp>
      <p:sp>
        <p:nvSpPr>
          <p:cNvPr id="20" name="Rectangle 19"/>
          <p:cNvSpPr/>
          <p:nvPr/>
        </p:nvSpPr>
        <p:spPr>
          <a:xfrm>
            <a:off x="4487862" y="4171696"/>
            <a:ext cx="4610100" cy="263191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5:19 (NASB95) </a:t>
            </a:r>
          </a:p>
          <a:p>
            <a:r>
              <a:rPr lang="en-US" sz="2000" b="1" baseline="30000" dirty="0">
                <a:solidFill>
                  <a:schemeClr val="bg1"/>
                </a:solidFill>
                <a:latin typeface="Arial" panose="020B0604020202020204" pitchFamily="34" charset="0"/>
                <a:cs typeface="Arial" panose="020B0604020202020204" pitchFamily="34" charset="0"/>
              </a:rPr>
              <a:t>19</a:t>
            </a:r>
            <a:r>
              <a:rPr lang="en-US" sz="2000" b="1" dirty="0">
                <a:solidFill>
                  <a:schemeClr val="bg1"/>
                </a:solidFill>
                <a:latin typeface="Arial" panose="020B0604020202020204" pitchFamily="34" charset="0"/>
                <a:cs typeface="Arial" panose="020B0604020202020204" pitchFamily="34" charset="0"/>
              </a:rPr>
              <a:t> Therefore Jesus answered and was saying to them, “Truly, truly, I say to you, the Son can do nothing of Himself, unless </a:t>
            </a:r>
            <a:r>
              <a:rPr lang="en-US" sz="2000" b="1" i="1" dirty="0">
                <a:solidFill>
                  <a:schemeClr val="bg1"/>
                </a:solidFill>
                <a:latin typeface="Arial" panose="020B0604020202020204" pitchFamily="34" charset="0"/>
                <a:cs typeface="Arial" panose="020B0604020202020204" pitchFamily="34" charset="0"/>
              </a:rPr>
              <a:t>it is</a:t>
            </a:r>
            <a:r>
              <a:rPr lang="en-US" sz="2000" b="1" dirty="0">
                <a:solidFill>
                  <a:schemeClr val="bg1"/>
                </a:solidFill>
                <a:latin typeface="Arial" panose="020B0604020202020204" pitchFamily="34" charset="0"/>
                <a:cs typeface="Arial" panose="020B0604020202020204" pitchFamily="34" charset="0"/>
              </a:rPr>
              <a:t> something He sees the Father doing; </a:t>
            </a:r>
            <a:r>
              <a:rPr lang="en-US" sz="2000" b="1" u="sng" dirty="0">
                <a:solidFill>
                  <a:schemeClr val="bg1"/>
                </a:solidFill>
                <a:latin typeface="Arial" panose="020B0604020202020204" pitchFamily="34" charset="0"/>
                <a:cs typeface="Arial" panose="020B0604020202020204" pitchFamily="34" charset="0"/>
              </a:rPr>
              <a:t>for whatever the Father does, these things the Son also does in like manner</a:t>
            </a:r>
            <a:r>
              <a:rPr lang="en-US" sz="2000" b="1" dirty="0">
                <a:solidFill>
                  <a:schemeClr val="bg1"/>
                </a:solidFill>
                <a:latin typeface="Arial" panose="020B0604020202020204" pitchFamily="34" charset="0"/>
                <a:cs typeface="Arial" panose="020B0604020202020204" pitchFamily="34" charset="0"/>
              </a:rPr>
              <a:t>. </a:t>
            </a:r>
          </a:p>
        </p:txBody>
      </p:sp>
      <p:sp>
        <p:nvSpPr>
          <p:cNvPr id="21" name="Rectangle 20"/>
          <p:cNvSpPr/>
          <p:nvPr/>
        </p:nvSpPr>
        <p:spPr>
          <a:xfrm>
            <a:off x="1433104" y="4184602"/>
            <a:ext cx="7664858" cy="263191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Titus 1:1–3 (NASB95) </a:t>
            </a:r>
          </a:p>
          <a:p>
            <a:r>
              <a:rPr lang="en-US" sz="2000" b="1" baseline="30000" dirty="0">
                <a:solidFill>
                  <a:schemeClr val="bg1"/>
                </a:solidFill>
                <a:latin typeface="Arial" panose="020B0604020202020204" pitchFamily="34" charset="0"/>
                <a:cs typeface="Arial" panose="020B0604020202020204" pitchFamily="34" charset="0"/>
              </a:rPr>
              <a:t>1</a:t>
            </a:r>
            <a:r>
              <a:rPr lang="en-US" sz="2000" b="1" dirty="0">
                <a:solidFill>
                  <a:schemeClr val="bg1"/>
                </a:solidFill>
                <a:latin typeface="Arial" panose="020B0604020202020204" pitchFamily="34" charset="0"/>
                <a:cs typeface="Arial" panose="020B0604020202020204" pitchFamily="34" charset="0"/>
              </a:rPr>
              <a:t> Paul, a bond-servant of God and an apostle of Jesus Christ, for the faith of those chosen of God and the knowledge of the truth which is according to godliness, </a:t>
            </a:r>
            <a:r>
              <a:rPr lang="en-US" sz="2000" b="1" baseline="30000" dirty="0">
                <a:solidFill>
                  <a:schemeClr val="bg1"/>
                </a:solidFill>
                <a:latin typeface="Arial" panose="020B0604020202020204" pitchFamily="34" charset="0"/>
                <a:cs typeface="Arial" panose="020B0604020202020204" pitchFamily="34" charset="0"/>
              </a:rPr>
              <a:t>2</a:t>
            </a:r>
            <a:r>
              <a:rPr lang="en-US" sz="2000" b="1" dirty="0">
                <a:solidFill>
                  <a:schemeClr val="bg1"/>
                </a:solidFill>
                <a:latin typeface="Arial" panose="020B0604020202020204" pitchFamily="34" charset="0"/>
                <a:cs typeface="Arial" panose="020B0604020202020204" pitchFamily="34" charset="0"/>
              </a:rPr>
              <a:t> in the hope of eternal life, which </a:t>
            </a:r>
            <a:r>
              <a:rPr lang="en-US" sz="2000" b="1" u="sng" dirty="0">
                <a:solidFill>
                  <a:schemeClr val="bg1"/>
                </a:solidFill>
                <a:latin typeface="Arial" panose="020B0604020202020204" pitchFamily="34" charset="0"/>
                <a:cs typeface="Arial" panose="020B0604020202020204" pitchFamily="34" charset="0"/>
              </a:rPr>
              <a:t>God, who cannot lie</a:t>
            </a:r>
            <a:r>
              <a:rPr lang="en-US" sz="2000" b="1" dirty="0">
                <a:solidFill>
                  <a:schemeClr val="bg1"/>
                </a:solidFill>
                <a:latin typeface="Arial" panose="020B0604020202020204" pitchFamily="34" charset="0"/>
                <a:cs typeface="Arial" panose="020B0604020202020204" pitchFamily="34" charset="0"/>
              </a:rPr>
              <a:t>, promised long ages ago, </a:t>
            </a:r>
            <a:r>
              <a:rPr lang="en-US" sz="2000" b="1" baseline="30000" dirty="0">
                <a:solidFill>
                  <a:schemeClr val="bg1"/>
                </a:solidFill>
                <a:latin typeface="Arial" panose="020B0604020202020204" pitchFamily="34" charset="0"/>
                <a:cs typeface="Arial" panose="020B0604020202020204" pitchFamily="34" charset="0"/>
              </a:rPr>
              <a:t>3</a:t>
            </a:r>
            <a:r>
              <a:rPr lang="en-US" sz="2000" b="1" dirty="0">
                <a:solidFill>
                  <a:schemeClr val="bg1"/>
                </a:solidFill>
                <a:latin typeface="Arial" panose="020B0604020202020204" pitchFamily="34" charset="0"/>
                <a:cs typeface="Arial" panose="020B0604020202020204" pitchFamily="34" charset="0"/>
              </a:rPr>
              <a:t> but at the proper time manifested, </a:t>
            </a:r>
            <a:r>
              <a:rPr lang="en-US" sz="2000" b="1" i="1" dirty="0">
                <a:solidFill>
                  <a:schemeClr val="bg1"/>
                </a:solidFill>
                <a:latin typeface="Arial" panose="020B0604020202020204" pitchFamily="34" charset="0"/>
                <a:cs typeface="Arial" panose="020B0604020202020204" pitchFamily="34" charset="0"/>
              </a:rPr>
              <a:t>even</a:t>
            </a:r>
            <a:r>
              <a:rPr lang="en-US" sz="2000" b="1" dirty="0">
                <a:solidFill>
                  <a:schemeClr val="bg1"/>
                </a:solidFill>
                <a:latin typeface="Arial" panose="020B0604020202020204" pitchFamily="34" charset="0"/>
                <a:cs typeface="Arial" panose="020B0604020202020204" pitchFamily="34" charset="0"/>
              </a:rPr>
              <a:t> His word, in the proclamation with which I was entrusted according to the commandment of God our Savior, </a:t>
            </a:r>
          </a:p>
        </p:txBody>
      </p:sp>
      <p:sp>
        <p:nvSpPr>
          <p:cNvPr id="22" name="Rectangle 21"/>
          <p:cNvSpPr>
            <a:spLocks noChangeArrowheads="1"/>
          </p:cNvSpPr>
          <p:nvPr/>
        </p:nvSpPr>
        <p:spPr bwMode="auto">
          <a:xfrm>
            <a:off x="4617221" y="931395"/>
            <a:ext cx="4669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000" b="1" dirty="0">
                <a:latin typeface="Arial" panose="020B0604020202020204" pitchFamily="34" charset="0"/>
                <a:cs typeface="Arial" panose="020B0604020202020204" pitchFamily="34" charset="0"/>
              </a:rPr>
              <a:t>       - Dispute over the greatest</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98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xit" presetSubtype="0" fill="hold" grpId="1" nodeType="withEffect">
                                  <p:stCondLst>
                                    <p:cond delay="0"/>
                                  </p:stCondLst>
                                  <p:childTnLst>
                                    <p:animEffect transition="out" filter="fad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0" grpId="0"/>
      <p:bldP spid="11" grpId="0"/>
      <p:bldP spid="12" grpId="0" animBg="1"/>
      <p:bldP spid="12" grpId="1" animBg="1"/>
      <p:bldP spid="13" grpId="0"/>
      <p:bldP spid="14" grpId="0"/>
      <p:bldP spid="16" grpId="0"/>
      <p:bldP spid="18" grpId="0"/>
      <p:bldP spid="19" grpId="0"/>
      <p:bldP spid="20" grpId="0" animBg="1"/>
      <p:bldP spid="21" grpId="0" animBg="1"/>
      <p:bldP spid="21" grpId="1"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18 – Question 1</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When was the specific occasion Jesus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washed the apostles’ feet?</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3002739"/>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13:3–4 (NASB95) </a:t>
            </a:r>
          </a:p>
          <a:p>
            <a:pPr>
              <a:buNone/>
            </a:pPr>
            <a:r>
              <a:rPr lang="en-US" sz="2400" b="1" baseline="30000" dirty="0">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Jesus,</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knowing</a:t>
            </a:r>
            <a:r>
              <a:rPr lang="en-US" sz="2400" b="1" dirty="0">
                <a:latin typeface="Arial" panose="020B0604020202020204" pitchFamily="34" charset="0"/>
                <a:cs typeface="Arial" panose="020B0604020202020204" pitchFamily="34" charset="0"/>
              </a:rPr>
              <a:t> that the Father had given all things into His hands, and that He had come forth from God and </a:t>
            </a:r>
            <a:r>
              <a:rPr lang="en-US" sz="2400" b="1" u="sng" dirty="0">
                <a:latin typeface="Arial" panose="020B0604020202020204" pitchFamily="34" charset="0"/>
                <a:cs typeface="Arial" panose="020B0604020202020204" pitchFamily="34" charset="0"/>
              </a:rPr>
              <a:t>was going back to God</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4</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got up from supper</a:t>
            </a:r>
            <a:r>
              <a:rPr lang="en-US" sz="2400" b="1" dirty="0">
                <a:latin typeface="Arial" panose="020B0604020202020204" pitchFamily="34" charset="0"/>
                <a:cs typeface="Arial" panose="020B0604020202020204" pitchFamily="34" charset="0"/>
              </a:rPr>
              <a:t>, and laid aside His garments; and taking a towel, He girded Himself. </a:t>
            </a:r>
          </a:p>
        </p:txBody>
      </p:sp>
    </p:spTree>
    <p:extLst>
      <p:ext uri="{BB962C8B-B14F-4D97-AF65-F5344CB8AC3E}">
        <p14:creationId xmlns:p14="http://schemas.microsoft.com/office/powerpoint/2010/main" val="413979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5170646"/>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14:2–3 (NASB95) </a:t>
            </a:r>
          </a:p>
          <a:p>
            <a:pPr>
              <a:lnSpc>
                <a:spcPct val="150000"/>
              </a:lnSpc>
            </a:pPr>
            <a:r>
              <a:rPr lang="en-US" sz="2200" b="1" baseline="30000" dirty="0">
                <a:latin typeface="Arial" pitchFamily="34" charset="0"/>
                <a:cs typeface="Arial" pitchFamily="34" charset="0"/>
              </a:rPr>
              <a:t>2</a:t>
            </a:r>
            <a:r>
              <a:rPr lang="en-US" sz="2200" b="1" dirty="0">
                <a:latin typeface="Arial" pitchFamily="34" charset="0"/>
                <a:cs typeface="Arial" pitchFamily="34" charset="0"/>
              </a:rPr>
              <a:t> “In My Father’s house are many dwelling places; if it were not so, I would have told you; for I go to prepare a place for you. </a:t>
            </a:r>
            <a:r>
              <a:rPr lang="en-US" sz="2200" b="1" baseline="30000" dirty="0">
                <a:latin typeface="Arial" pitchFamily="34" charset="0"/>
                <a:cs typeface="Arial" pitchFamily="34" charset="0"/>
              </a:rPr>
              <a:t>3</a:t>
            </a:r>
            <a:r>
              <a:rPr lang="en-US" sz="2200" b="1" dirty="0">
                <a:latin typeface="Arial" pitchFamily="34" charset="0"/>
                <a:cs typeface="Arial" pitchFamily="34" charset="0"/>
              </a:rPr>
              <a:t> “If I go and prepare a place for you, I will come again and receive you to Myself, that where I am, </a:t>
            </a:r>
            <a:r>
              <a:rPr lang="en-US" sz="2200" b="1" i="1" dirty="0">
                <a:latin typeface="Arial" pitchFamily="34" charset="0"/>
                <a:cs typeface="Arial" pitchFamily="34" charset="0"/>
              </a:rPr>
              <a:t>there</a:t>
            </a:r>
            <a:r>
              <a:rPr lang="en-US" sz="2200" b="1" dirty="0">
                <a:latin typeface="Arial" pitchFamily="34" charset="0"/>
                <a:cs typeface="Arial" pitchFamily="34" charset="0"/>
              </a:rPr>
              <a:t> you may be also. </a:t>
            </a:r>
          </a:p>
        </p:txBody>
      </p:sp>
      <p:sp>
        <p:nvSpPr>
          <p:cNvPr id="8" name="Rectangle 7"/>
          <p:cNvSpPr>
            <a:spLocks noChangeArrowheads="1"/>
          </p:cNvSpPr>
          <p:nvPr/>
        </p:nvSpPr>
        <p:spPr bwMode="auto">
          <a:xfrm>
            <a:off x="4426721" y="0"/>
            <a:ext cx="47172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dwelling places</a:t>
            </a:r>
            <a:r>
              <a:rPr lang="en-US" sz="2000" b="1" dirty="0">
                <a:latin typeface="Arial" panose="020B0604020202020204" pitchFamily="34" charset="0"/>
                <a:cs typeface="Arial" panose="020B0604020202020204" pitchFamily="34" charset="0"/>
              </a:rPr>
              <a:t> </a:t>
            </a:r>
          </a:p>
          <a:p>
            <a:pPr marL="1085850" lvl="1" indent="-342900"/>
            <a:r>
              <a:rPr lang="en-US" sz="2000" b="1" dirty="0">
                <a:latin typeface="Arial" panose="020B0604020202020204" pitchFamily="34" charset="0"/>
                <a:cs typeface="Arial" panose="020B0604020202020204" pitchFamily="34" charset="0"/>
              </a:rPr>
              <a:t>abodes, place to stay, abundant room</a:t>
            </a:r>
            <a:endParaRPr lang="en-US" sz="2000" b="1" i="1" dirty="0">
              <a:latin typeface="Arial" panose="020B0604020202020204" pitchFamily="34" charset="0"/>
              <a:cs typeface="Arial" panose="020B0604020202020204" pitchFamily="34" charset="0"/>
            </a:endParaRPr>
          </a:p>
        </p:txBody>
      </p:sp>
      <p:sp>
        <p:nvSpPr>
          <p:cNvPr id="9" name="Rectangle 8"/>
          <p:cNvSpPr/>
          <p:nvPr/>
        </p:nvSpPr>
        <p:spPr>
          <a:xfrm>
            <a:off x="4495800" y="4505324"/>
            <a:ext cx="4602162" cy="231119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Revelation 22:17 (NASB95) </a:t>
            </a:r>
          </a:p>
          <a:p>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The Spirit and the bride say, “Come.” And let the one who hears say, “Come.” And let the one who is thirsty come; let the one who wishes take the water of life without cost. </a:t>
            </a:r>
          </a:p>
        </p:txBody>
      </p:sp>
      <p:sp>
        <p:nvSpPr>
          <p:cNvPr id="10" name="Rectangle 9"/>
          <p:cNvSpPr>
            <a:spLocks noChangeArrowheads="1"/>
          </p:cNvSpPr>
          <p:nvPr/>
        </p:nvSpPr>
        <p:spPr bwMode="auto">
          <a:xfrm>
            <a:off x="4426721" y="1077218"/>
            <a:ext cx="471727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I go and prepare a place for you</a:t>
            </a:r>
            <a:endParaRPr lang="en-US" sz="2000" b="1" dirty="0">
              <a:latin typeface="Arial" panose="020B0604020202020204" pitchFamily="34" charset="0"/>
              <a:cs typeface="Arial" panose="020B0604020202020204" pitchFamily="34" charset="0"/>
            </a:endParaRPr>
          </a:p>
          <a:p>
            <a:pPr marL="1085850" lvl="1" indent="-342900"/>
            <a:r>
              <a:rPr lang="en-US" sz="2000" b="1" dirty="0">
                <a:latin typeface="Arial" panose="020B0604020202020204" pitchFamily="34" charset="0"/>
                <a:cs typeface="Arial" panose="020B0604020202020204" pitchFamily="34" charset="0"/>
              </a:rPr>
              <a:t>It is the going itself, via the cross and resurrection, that prepares the place for Jesus’ disciples</a:t>
            </a:r>
            <a:endParaRPr lang="en-US" sz="2000" b="1" i="1" dirty="0">
              <a:latin typeface="Arial" panose="020B0604020202020204" pitchFamily="34" charset="0"/>
              <a:cs typeface="Arial" panose="020B0604020202020204" pitchFamily="34" charset="0"/>
            </a:endParaRPr>
          </a:p>
        </p:txBody>
      </p:sp>
      <p:sp>
        <p:nvSpPr>
          <p:cNvPr id="11" name="Rectangle 10"/>
          <p:cNvSpPr/>
          <p:nvPr/>
        </p:nvSpPr>
        <p:spPr>
          <a:xfrm>
            <a:off x="-23" y="0"/>
            <a:ext cx="4449763" cy="685800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bg1"/>
                </a:solidFill>
                <a:latin typeface="Arial" panose="020B0604020202020204" pitchFamily="34" charset="0"/>
                <a:cs typeface="Arial" panose="020B0604020202020204" pitchFamily="34" charset="0"/>
              </a:rPr>
              <a:t>Hebrews 9:24–28 (NASB95) </a:t>
            </a:r>
          </a:p>
          <a:p>
            <a:r>
              <a:rPr lang="en-US" sz="1900" b="1" baseline="30000" dirty="0">
                <a:solidFill>
                  <a:schemeClr val="bg1"/>
                </a:solidFill>
                <a:latin typeface="Arial" panose="020B0604020202020204" pitchFamily="34" charset="0"/>
                <a:cs typeface="Arial" panose="020B0604020202020204" pitchFamily="34" charset="0"/>
              </a:rPr>
              <a:t>24</a:t>
            </a:r>
            <a:r>
              <a:rPr lang="en-US" sz="1900" b="1" dirty="0">
                <a:solidFill>
                  <a:schemeClr val="bg1"/>
                </a:solidFill>
                <a:latin typeface="Arial" panose="020B0604020202020204" pitchFamily="34" charset="0"/>
                <a:cs typeface="Arial" panose="020B0604020202020204" pitchFamily="34" charset="0"/>
              </a:rPr>
              <a:t> For </a:t>
            </a:r>
            <a:r>
              <a:rPr lang="en-US" sz="1900" b="1" u="sng" dirty="0">
                <a:solidFill>
                  <a:schemeClr val="bg1"/>
                </a:solidFill>
                <a:latin typeface="Arial" panose="020B0604020202020204" pitchFamily="34" charset="0"/>
                <a:cs typeface="Arial" panose="020B0604020202020204" pitchFamily="34" charset="0"/>
              </a:rPr>
              <a:t>Christ</a:t>
            </a:r>
            <a:r>
              <a:rPr lang="en-US" sz="1900" b="1" dirty="0">
                <a:solidFill>
                  <a:schemeClr val="bg1"/>
                </a:solidFill>
                <a:latin typeface="Arial" panose="020B0604020202020204" pitchFamily="34" charset="0"/>
                <a:cs typeface="Arial" panose="020B0604020202020204" pitchFamily="34" charset="0"/>
              </a:rPr>
              <a:t> did not enter a holy place made with hands, a </a:t>
            </a:r>
            <a:r>
              <a:rPr lang="en-US" sz="1900" b="1" i="1" dirty="0">
                <a:solidFill>
                  <a:schemeClr val="bg1"/>
                </a:solidFill>
                <a:latin typeface="Arial" panose="020B0604020202020204" pitchFamily="34" charset="0"/>
                <a:cs typeface="Arial" panose="020B0604020202020204" pitchFamily="34" charset="0"/>
              </a:rPr>
              <a:t>mere</a:t>
            </a:r>
            <a:r>
              <a:rPr lang="en-US" sz="1900" b="1" dirty="0">
                <a:solidFill>
                  <a:schemeClr val="bg1"/>
                </a:solidFill>
                <a:latin typeface="Arial" panose="020B0604020202020204" pitchFamily="34" charset="0"/>
                <a:cs typeface="Arial" panose="020B0604020202020204" pitchFamily="34" charset="0"/>
              </a:rPr>
              <a:t> copy of the true one, </a:t>
            </a:r>
            <a:r>
              <a:rPr lang="en-US" sz="1900" b="1" u="sng" dirty="0">
                <a:solidFill>
                  <a:schemeClr val="bg1"/>
                </a:solidFill>
                <a:latin typeface="Arial" panose="020B0604020202020204" pitchFamily="34" charset="0"/>
                <a:cs typeface="Arial" panose="020B0604020202020204" pitchFamily="34" charset="0"/>
              </a:rPr>
              <a:t>but into heaven itself, now to appear in the presence of God for us</a:t>
            </a:r>
            <a:r>
              <a:rPr lang="en-US" sz="1900" b="1" dirty="0">
                <a:solidFill>
                  <a:schemeClr val="bg1"/>
                </a:solidFill>
                <a:latin typeface="Arial" panose="020B0604020202020204" pitchFamily="34" charset="0"/>
                <a:cs typeface="Arial" panose="020B0604020202020204" pitchFamily="34" charset="0"/>
              </a:rPr>
              <a:t>; </a:t>
            </a:r>
            <a:r>
              <a:rPr lang="en-US" sz="1900" b="1" baseline="30000" dirty="0">
                <a:solidFill>
                  <a:schemeClr val="bg1"/>
                </a:solidFill>
                <a:latin typeface="Arial" panose="020B0604020202020204" pitchFamily="34" charset="0"/>
                <a:cs typeface="Arial" panose="020B0604020202020204" pitchFamily="34" charset="0"/>
              </a:rPr>
              <a:t>25</a:t>
            </a:r>
            <a:r>
              <a:rPr lang="en-US" sz="1900" b="1" dirty="0">
                <a:solidFill>
                  <a:schemeClr val="bg1"/>
                </a:solidFill>
                <a:latin typeface="Arial" panose="020B0604020202020204" pitchFamily="34" charset="0"/>
                <a:cs typeface="Arial" panose="020B0604020202020204" pitchFamily="34" charset="0"/>
              </a:rPr>
              <a:t> nor was it that He would offer Himself often, as the high priest enters the holy place year by year with blood that is not his own. </a:t>
            </a:r>
            <a:r>
              <a:rPr lang="en-US" sz="1900" b="1" baseline="30000" dirty="0">
                <a:solidFill>
                  <a:schemeClr val="bg1"/>
                </a:solidFill>
                <a:latin typeface="Arial" panose="020B0604020202020204" pitchFamily="34" charset="0"/>
                <a:cs typeface="Arial" panose="020B0604020202020204" pitchFamily="34" charset="0"/>
              </a:rPr>
              <a:t>26</a:t>
            </a:r>
            <a:r>
              <a:rPr lang="en-US" sz="1900" b="1" dirty="0">
                <a:solidFill>
                  <a:schemeClr val="bg1"/>
                </a:solidFill>
                <a:latin typeface="Arial" panose="020B0604020202020204" pitchFamily="34" charset="0"/>
                <a:cs typeface="Arial" panose="020B0604020202020204" pitchFamily="34" charset="0"/>
              </a:rPr>
              <a:t> Otherwise, He would have needed to suffer often since the foundation of the world; </a:t>
            </a:r>
            <a:r>
              <a:rPr lang="en-US" sz="1900" b="1" u="sng" dirty="0">
                <a:solidFill>
                  <a:schemeClr val="bg1"/>
                </a:solidFill>
                <a:latin typeface="Arial" panose="020B0604020202020204" pitchFamily="34" charset="0"/>
                <a:cs typeface="Arial" panose="020B0604020202020204" pitchFamily="34" charset="0"/>
              </a:rPr>
              <a:t>but now once at the consummation of the ages He has been manifested to put away sin by the sacrifice of Himself</a:t>
            </a:r>
            <a:r>
              <a:rPr lang="en-US" sz="1900" b="1" dirty="0">
                <a:solidFill>
                  <a:schemeClr val="bg1"/>
                </a:solidFill>
                <a:latin typeface="Arial" panose="020B0604020202020204" pitchFamily="34" charset="0"/>
                <a:cs typeface="Arial" panose="020B0604020202020204" pitchFamily="34" charset="0"/>
              </a:rPr>
              <a:t>. </a:t>
            </a:r>
            <a:r>
              <a:rPr lang="en-US" sz="1900" b="1" baseline="30000" dirty="0">
                <a:solidFill>
                  <a:schemeClr val="bg1"/>
                </a:solidFill>
                <a:latin typeface="Arial" panose="020B0604020202020204" pitchFamily="34" charset="0"/>
                <a:cs typeface="Arial" panose="020B0604020202020204" pitchFamily="34" charset="0"/>
              </a:rPr>
              <a:t>27</a:t>
            </a:r>
            <a:r>
              <a:rPr lang="en-US" sz="1900" b="1" dirty="0">
                <a:solidFill>
                  <a:schemeClr val="bg1"/>
                </a:solidFill>
                <a:latin typeface="Arial" panose="020B0604020202020204" pitchFamily="34" charset="0"/>
                <a:cs typeface="Arial" panose="020B0604020202020204" pitchFamily="34" charset="0"/>
              </a:rPr>
              <a:t> And inasmuch as it is appointed for men to die once and after this </a:t>
            </a:r>
            <a:r>
              <a:rPr lang="en-US" sz="1900" b="1" i="1" dirty="0">
                <a:solidFill>
                  <a:schemeClr val="bg1"/>
                </a:solidFill>
                <a:latin typeface="Arial" panose="020B0604020202020204" pitchFamily="34" charset="0"/>
                <a:cs typeface="Arial" panose="020B0604020202020204" pitchFamily="34" charset="0"/>
              </a:rPr>
              <a:t>comes</a:t>
            </a:r>
            <a:r>
              <a:rPr lang="en-US" sz="1900" b="1" dirty="0">
                <a:solidFill>
                  <a:schemeClr val="bg1"/>
                </a:solidFill>
                <a:latin typeface="Arial" panose="020B0604020202020204" pitchFamily="34" charset="0"/>
                <a:cs typeface="Arial" panose="020B0604020202020204" pitchFamily="34" charset="0"/>
              </a:rPr>
              <a:t> judgment, </a:t>
            </a:r>
            <a:r>
              <a:rPr lang="en-US" sz="1900" b="1" baseline="30000" dirty="0">
                <a:solidFill>
                  <a:schemeClr val="bg1"/>
                </a:solidFill>
                <a:latin typeface="Arial" panose="020B0604020202020204" pitchFamily="34" charset="0"/>
                <a:cs typeface="Arial" panose="020B0604020202020204" pitchFamily="34" charset="0"/>
              </a:rPr>
              <a:t>28</a:t>
            </a:r>
            <a:r>
              <a:rPr lang="en-US" sz="1900" b="1" dirty="0">
                <a:solidFill>
                  <a:schemeClr val="bg1"/>
                </a:solidFill>
                <a:latin typeface="Arial" panose="020B0604020202020204" pitchFamily="34" charset="0"/>
                <a:cs typeface="Arial" panose="020B0604020202020204" pitchFamily="34" charset="0"/>
              </a:rPr>
              <a:t> so </a:t>
            </a:r>
            <a:r>
              <a:rPr lang="en-US" sz="1900" b="1" u="sng" dirty="0">
                <a:solidFill>
                  <a:schemeClr val="bg1"/>
                </a:solidFill>
                <a:latin typeface="Arial" panose="020B0604020202020204" pitchFamily="34" charset="0"/>
                <a:cs typeface="Arial" panose="020B0604020202020204" pitchFamily="34" charset="0"/>
              </a:rPr>
              <a:t>Christ also, having been offered once to bear the sins of many, will appear a second time for salvation without </a:t>
            </a:r>
            <a:r>
              <a:rPr lang="en-US" sz="1900" b="1" i="1" u="sng" dirty="0">
                <a:solidFill>
                  <a:schemeClr val="bg1"/>
                </a:solidFill>
                <a:latin typeface="Arial" panose="020B0604020202020204" pitchFamily="34" charset="0"/>
                <a:cs typeface="Arial" panose="020B0604020202020204" pitchFamily="34" charset="0"/>
              </a:rPr>
              <a:t>reference to</a:t>
            </a:r>
            <a:r>
              <a:rPr lang="en-US" sz="1900" b="1" u="sng" dirty="0">
                <a:solidFill>
                  <a:schemeClr val="bg1"/>
                </a:solidFill>
                <a:latin typeface="Arial" panose="020B0604020202020204" pitchFamily="34" charset="0"/>
                <a:cs typeface="Arial" panose="020B0604020202020204" pitchFamily="34" charset="0"/>
              </a:rPr>
              <a:t> sin, to those who eagerly await Him</a:t>
            </a:r>
            <a:r>
              <a:rPr lang="en-US" sz="1900" b="1" dirty="0">
                <a:solidFill>
                  <a:schemeClr val="bg1"/>
                </a:solidFill>
                <a:latin typeface="Arial" panose="020B0604020202020204" pitchFamily="34" charset="0"/>
                <a:cs typeface="Arial" panose="020B0604020202020204" pitchFamily="34" charset="0"/>
              </a:rPr>
              <a:t>. </a:t>
            </a:r>
          </a:p>
        </p:txBody>
      </p:sp>
      <p:sp>
        <p:nvSpPr>
          <p:cNvPr id="12" name="Rectangle 11"/>
          <p:cNvSpPr>
            <a:spLocks noChangeArrowheads="1"/>
          </p:cNvSpPr>
          <p:nvPr/>
        </p:nvSpPr>
        <p:spPr bwMode="auto">
          <a:xfrm>
            <a:off x="4426720" y="2765495"/>
            <a:ext cx="47172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I will come again</a:t>
            </a:r>
            <a:endParaRPr lang="en-US" sz="2000" b="1" dirty="0">
              <a:latin typeface="Arial" panose="020B0604020202020204" pitchFamily="34" charset="0"/>
              <a:cs typeface="Arial" panose="020B0604020202020204" pitchFamily="34" charset="0"/>
            </a:endParaRPr>
          </a:p>
          <a:p>
            <a:pPr marL="1085850" lvl="1" indent="-342900"/>
            <a:r>
              <a:rPr lang="en-US" sz="2000" b="1" dirty="0">
                <a:latin typeface="Arial" panose="020B0604020202020204" pitchFamily="34" charset="0"/>
                <a:cs typeface="Arial" panose="020B0604020202020204" pitchFamily="34" charset="0"/>
              </a:rPr>
              <a:t>Heaven is a prepared place for prepared people</a:t>
            </a:r>
            <a:endParaRPr lang="en-US" sz="2000" b="1" i="1" dirty="0">
              <a:latin typeface="Arial" panose="020B0604020202020204" pitchFamily="34" charset="0"/>
              <a:cs typeface="Arial" panose="020B0604020202020204" pitchFamily="34" charset="0"/>
            </a:endParaRPr>
          </a:p>
        </p:txBody>
      </p:sp>
      <p:sp>
        <p:nvSpPr>
          <p:cNvPr id="13" name="Rectangle 12"/>
          <p:cNvSpPr/>
          <p:nvPr/>
        </p:nvSpPr>
        <p:spPr>
          <a:xfrm>
            <a:off x="4495800" y="3914776"/>
            <a:ext cx="4602162" cy="290174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25:31–32 (NASB95) </a:t>
            </a:r>
          </a:p>
          <a:p>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“But when the Son of Man comes in His glory, and all the angels with Him, then He will sit on His glorious throne. </a:t>
            </a:r>
            <a:r>
              <a:rPr lang="en-US" sz="2000" b="1" baseline="30000" dirty="0">
                <a:solidFill>
                  <a:schemeClr val="bg1"/>
                </a:solidFill>
                <a:latin typeface="Arial" panose="020B0604020202020204" pitchFamily="34" charset="0"/>
                <a:cs typeface="Arial" panose="020B0604020202020204" pitchFamily="34" charset="0"/>
              </a:rPr>
              <a:t>32</a:t>
            </a:r>
            <a:r>
              <a:rPr lang="en-US" sz="2000" b="1" dirty="0">
                <a:solidFill>
                  <a:schemeClr val="bg1"/>
                </a:solidFill>
                <a:latin typeface="Arial" panose="020B0604020202020204" pitchFamily="34" charset="0"/>
                <a:cs typeface="Arial" panose="020B0604020202020204" pitchFamily="34" charset="0"/>
              </a:rPr>
              <a:t> “All the nations will be gathered before Him; and He will separate them from one another, as the shepherd separates the sheep from the goats; </a:t>
            </a:r>
          </a:p>
        </p:txBody>
      </p:sp>
      <p:sp>
        <p:nvSpPr>
          <p:cNvPr id="14" name="Rectangle 13"/>
          <p:cNvSpPr/>
          <p:nvPr/>
        </p:nvSpPr>
        <p:spPr>
          <a:xfrm>
            <a:off x="4495800" y="4772024"/>
            <a:ext cx="4602162" cy="204449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25:34 (NASB95) </a:t>
            </a:r>
          </a:p>
          <a:p>
            <a:r>
              <a:rPr lang="en-US" sz="2000" b="1" baseline="30000" dirty="0">
                <a:solidFill>
                  <a:schemeClr val="bg1"/>
                </a:solidFill>
                <a:latin typeface="Arial" panose="020B0604020202020204" pitchFamily="34" charset="0"/>
                <a:cs typeface="Arial" panose="020B0604020202020204" pitchFamily="34" charset="0"/>
              </a:rPr>
              <a:t>34</a:t>
            </a:r>
            <a:r>
              <a:rPr lang="en-US" sz="2000" b="1" dirty="0">
                <a:solidFill>
                  <a:schemeClr val="bg1"/>
                </a:solidFill>
                <a:latin typeface="Arial" panose="020B0604020202020204" pitchFamily="34" charset="0"/>
                <a:cs typeface="Arial" panose="020B0604020202020204" pitchFamily="34" charset="0"/>
              </a:rPr>
              <a:t> “Then the King will say to those on His right, ‘Come, you who are blessed of My Father, inherit the kingdom prepared for you from the foundation of the world. </a:t>
            </a:r>
          </a:p>
        </p:txBody>
      </p:sp>
      <p:sp>
        <p:nvSpPr>
          <p:cNvPr id="15" name="Rectangle 14"/>
          <p:cNvSpPr>
            <a:spLocks noChangeArrowheads="1"/>
          </p:cNvSpPr>
          <p:nvPr/>
        </p:nvSpPr>
        <p:spPr bwMode="auto">
          <a:xfrm>
            <a:off x="4426719" y="3842713"/>
            <a:ext cx="4717279" cy="22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is directly speaking to the Apostles here in John 14, however, other passages clearly show this applies to all of Jesus’ disciples</a:t>
            </a:r>
          </a:p>
          <a:p>
            <a:pPr marL="1085850" lvl="1" indent="-342900"/>
            <a:r>
              <a:rPr lang="en-US" sz="1600" b="1" dirty="0">
                <a:latin typeface="Arial" panose="020B0604020202020204" pitchFamily="34" charset="0"/>
                <a:cs typeface="Arial" panose="020B0604020202020204" pitchFamily="34" charset="0"/>
              </a:rPr>
              <a:t>1 Thessalonians 4:13-18</a:t>
            </a:r>
          </a:p>
          <a:p>
            <a:pPr marL="1085850" lvl="1" indent="-342900"/>
            <a:r>
              <a:rPr lang="en-US" sz="1600" b="1" dirty="0">
                <a:latin typeface="Arial" panose="020B0604020202020204" pitchFamily="34" charset="0"/>
                <a:cs typeface="Arial" panose="020B0604020202020204" pitchFamily="34" charset="0"/>
              </a:rPr>
              <a:t>2 Timothy 4:6-8</a:t>
            </a:r>
          </a:p>
        </p:txBody>
      </p:sp>
      <p:sp>
        <p:nvSpPr>
          <p:cNvPr id="16" name="Rectangle 15"/>
          <p:cNvSpPr/>
          <p:nvPr/>
        </p:nvSpPr>
        <p:spPr>
          <a:xfrm>
            <a:off x="-23042" y="0"/>
            <a:ext cx="4472782" cy="685800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bg1"/>
                </a:solidFill>
                <a:latin typeface="Arial" panose="020B0604020202020204" pitchFamily="34" charset="0"/>
                <a:cs typeface="Arial" panose="020B0604020202020204" pitchFamily="34" charset="0"/>
              </a:rPr>
              <a:t>1 Thessalonians 4:13–18 (NASB95) </a:t>
            </a:r>
          </a:p>
          <a:p>
            <a:r>
              <a:rPr lang="en-US" sz="1900" b="1" baseline="30000" dirty="0">
                <a:solidFill>
                  <a:schemeClr val="bg1"/>
                </a:solidFill>
                <a:latin typeface="Arial" panose="020B0604020202020204" pitchFamily="34" charset="0"/>
                <a:cs typeface="Arial" panose="020B0604020202020204" pitchFamily="34" charset="0"/>
              </a:rPr>
              <a:t>13</a:t>
            </a:r>
            <a:r>
              <a:rPr lang="en-US" sz="1900" b="1" dirty="0">
                <a:solidFill>
                  <a:schemeClr val="bg1"/>
                </a:solidFill>
                <a:latin typeface="Arial" panose="020B0604020202020204" pitchFamily="34" charset="0"/>
                <a:cs typeface="Arial" panose="020B0604020202020204" pitchFamily="34" charset="0"/>
              </a:rPr>
              <a:t> But we do not want you to be uninformed, brethren, about those who are asleep, so that you will not grieve as do the rest who have no hope. </a:t>
            </a:r>
            <a:r>
              <a:rPr lang="en-US" sz="1900" b="1" baseline="30000" dirty="0">
                <a:solidFill>
                  <a:schemeClr val="bg1"/>
                </a:solidFill>
                <a:latin typeface="Arial" panose="020B0604020202020204" pitchFamily="34" charset="0"/>
                <a:cs typeface="Arial" panose="020B0604020202020204" pitchFamily="34" charset="0"/>
              </a:rPr>
              <a:t>14</a:t>
            </a:r>
            <a:r>
              <a:rPr lang="en-US" sz="1900" b="1" dirty="0">
                <a:solidFill>
                  <a:schemeClr val="bg1"/>
                </a:solidFill>
                <a:latin typeface="Arial" panose="020B0604020202020204" pitchFamily="34" charset="0"/>
                <a:cs typeface="Arial" panose="020B0604020202020204" pitchFamily="34" charset="0"/>
              </a:rPr>
              <a:t> For if we believe that Jesus died and rose again, even so God will bring with Him those who have fallen asleep in Jesus. </a:t>
            </a:r>
            <a:r>
              <a:rPr lang="en-US" sz="1900" b="1" baseline="30000" dirty="0">
                <a:solidFill>
                  <a:schemeClr val="bg1"/>
                </a:solidFill>
                <a:latin typeface="Arial" panose="020B0604020202020204" pitchFamily="34" charset="0"/>
                <a:cs typeface="Arial" panose="020B0604020202020204" pitchFamily="34" charset="0"/>
              </a:rPr>
              <a:t>15</a:t>
            </a:r>
            <a:r>
              <a:rPr lang="en-US" sz="1900" b="1" dirty="0">
                <a:solidFill>
                  <a:schemeClr val="bg1"/>
                </a:solidFill>
                <a:latin typeface="Arial" panose="020B0604020202020204" pitchFamily="34" charset="0"/>
                <a:cs typeface="Arial" panose="020B0604020202020204" pitchFamily="34" charset="0"/>
              </a:rPr>
              <a:t> For this we say to you by the word of the Lord, that we who are alive and remain until the coming of the Lord, will not precede those who have fallen asleep. </a:t>
            </a:r>
            <a:r>
              <a:rPr lang="en-US" sz="1900" b="1" baseline="30000" dirty="0">
                <a:solidFill>
                  <a:schemeClr val="bg1"/>
                </a:solidFill>
                <a:latin typeface="Arial" panose="020B0604020202020204" pitchFamily="34" charset="0"/>
                <a:cs typeface="Arial" panose="020B0604020202020204" pitchFamily="34" charset="0"/>
              </a:rPr>
              <a:t>16</a:t>
            </a:r>
            <a:r>
              <a:rPr lang="en-US" sz="1900" b="1" dirty="0">
                <a:solidFill>
                  <a:schemeClr val="bg1"/>
                </a:solidFill>
                <a:latin typeface="Arial" panose="020B0604020202020204" pitchFamily="34" charset="0"/>
                <a:cs typeface="Arial" panose="020B0604020202020204" pitchFamily="34" charset="0"/>
              </a:rPr>
              <a:t> For the Lord Himself will descend from heaven with a shout, with the voice of </a:t>
            </a:r>
            <a:r>
              <a:rPr lang="en-US" sz="1900" b="1" i="1" dirty="0">
                <a:solidFill>
                  <a:schemeClr val="bg1"/>
                </a:solidFill>
                <a:latin typeface="Arial" panose="020B0604020202020204" pitchFamily="34" charset="0"/>
                <a:cs typeface="Arial" panose="020B0604020202020204" pitchFamily="34" charset="0"/>
              </a:rPr>
              <a:t>the</a:t>
            </a:r>
            <a:r>
              <a:rPr lang="en-US" sz="1900" b="1" dirty="0">
                <a:solidFill>
                  <a:schemeClr val="bg1"/>
                </a:solidFill>
                <a:latin typeface="Arial" panose="020B0604020202020204" pitchFamily="34" charset="0"/>
                <a:cs typeface="Arial" panose="020B0604020202020204" pitchFamily="34" charset="0"/>
              </a:rPr>
              <a:t> archangel and with the trumpet of God, and the dead in Christ will rise first. </a:t>
            </a:r>
            <a:r>
              <a:rPr lang="en-US" sz="1900" b="1" baseline="30000" dirty="0">
                <a:solidFill>
                  <a:schemeClr val="bg1"/>
                </a:solidFill>
                <a:latin typeface="Arial" panose="020B0604020202020204" pitchFamily="34" charset="0"/>
                <a:cs typeface="Arial" panose="020B0604020202020204" pitchFamily="34" charset="0"/>
              </a:rPr>
              <a:t>17</a:t>
            </a:r>
            <a:r>
              <a:rPr lang="en-US" sz="1900" b="1" dirty="0">
                <a:solidFill>
                  <a:schemeClr val="bg1"/>
                </a:solidFill>
                <a:latin typeface="Arial" panose="020B0604020202020204" pitchFamily="34" charset="0"/>
                <a:cs typeface="Arial" panose="020B0604020202020204" pitchFamily="34" charset="0"/>
              </a:rPr>
              <a:t> Then we who are alive and remain will be caught up together with them in the clouds to meet the Lord in the air, and so we shall always be with the Lord. </a:t>
            </a:r>
            <a:r>
              <a:rPr lang="en-US" sz="1900" b="1" baseline="30000" dirty="0">
                <a:solidFill>
                  <a:schemeClr val="bg1"/>
                </a:solidFill>
                <a:latin typeface="Arial" panose="020B0604020202020204" pitchFamily="34" charset="0"/>
                <a:cs typeface="Arial" panose="020B0604020202020204" pitchFamily="34" charset="0"/>
              </a:rPr>
              <a:t>18</a:t>
            </a:r>
            <a:r>
              <a:rPr lang="en-US" sz="1900" b="1" dirty="0">
                <a:solidFill>
                  <a:schemeClr val="bg1"/>
                </a:solidFill>
                <a:latin typeface="Arial" panose="020B0604020202020204" pitchFamily="34" charset="0"/>
                <a:cs typeface="Arial" panose="020B0604020202020204" pitchFamily="34" charset="0"/>
              </a:rPr>
              <a:t> Therefore comfort one another with these words. </a:t>
            </a:r>
          </a:p>
        </p:txBody>
      </p:sp>
    </p:spTree>
    <p:extLst>
      <p:ext uri="{BB962C8B-B14F-4D97-AF65-F5344CB8AC3E}">
        <p14:creationId xmlns:p14="http://schemas.microsoft.com/office/powerpoint/2010/main" val="136711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0" grpId="0"/>
      <p:bldP spid="11" grpId="0" animBg="1"/>
      <p:bldP spid="11" grpId="1" animBg="1"/>
      <p:bldP spid="12" grpId="0"/>
      <p:bldP spid="13" grpId="0" animBg="1"/>
      <p:bldP spid="13" grpId="1" animBg="1"/>
      <p:bldP spid="14" grpId="0" animBg="1"/>
      <p:bldP spid="14" grpId="1"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3139321"/>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14:4–5 (NASB95) </a:t>
            </a:r>
          </a:p>
          <a:p>
            <a:pPr>
              <a:lnSpc>
                <a:spcPct val="150000"/>
              </a:lnSpc>
            </a:pPr>
            <a:r>
              <a:rPr lang="en-US" sz="2200" b="1" baseline="30000" dirty="0">
                <a:latin typeface="Arial" pitchFamily="34" charset="0"/>
                <a:cs typeface="Arial" pitchFamily="34" charset="0"/>
              </a:rPr>
              <a:t>4</a:t>
            </a:r>
            <a:r>
              <a:rPr lang="en-US" sz="2200" b="1" dirty="0">
                <a:latin typeface="Arial" pitchFamily="34" charset="0"/>
                <a:cs typeface="Arial" pitchFamily="34" charset="0"/>
              </a:rPr>
              <a:t> “And you know the way where I am going.” </a:t>
            </a:r>
            <a:r>
              <a:rPr lang="en-US" sz="2200" b="1" baseline="30000" dirty="0">
                <a:latin typeface="Arial" pitchFamily="34" charset="0"/>
                <a:cs typeface="Arial" pitchFamily="34" charset="0"/>
              </a:rPr>
              <a:t>5</a:t>
            </a:r>
            <a:r>
              <a:rPr lang="en-US" sz="2200" b="1" dirty="0">
                <a:latin typeface="Arial" pitchFamily="34" charset="0"/>
                <a:cs typeface="Arial" pitchFamily="34" charset="0"/>
              </a:rPr>
              <a:t> Thomas said to Him, “Lord, we do not know where You are going, how do we know the way?”</a:t>
            </a:r>
          </a:p>
        </p:txBody>
      </p:sp>
      <p:sp>
        <p:nvSpPr>
          <p:cNvPr id="8" name="Rectangle 7"/>
          <p:cNvSpPr>
            <a:spLocks noChangeArrowheads="1"/>
          </p:cNvSpPr>
          <p:nvPr/>
        </p:nvSpPr>
        <p:spPr bwMode="auto">
          <a:xfrm>
            <a:off x="4426721" y="0"/>
            <a:ext cx="4717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It is clear the disciples are still confused.</a:t>
            </a:r>
          </a:p>
        </p:txBody>
      </p:sp>
      <p:sp>
        <p:nvSpPr>
          <p:cNvPr id="9" name="Rectangle 8"/>
          <p:cNvSpPr/>
          <p:nvPr/>
        </p:nvSpPr>
        <p:spPr>
          <a:xfrm>
            <a:off x="4495800" y="2619374"/>
            <a:ext cx="4602162" cy="419714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13:33 (NASB95) </a:t>
            </a:r>
          </a:p>
          <a:p>
            <a:r>
              <a:rPr lang="en-US" sz="2000" b="1" baseline="30000" dirty="0">
                <a:solidFill>
                  <a:schemeClr val="bg1"/>
                </a:solidFill>
                <a:latin typeface="Arial" panose="020B0604020202020204" pitchFamily="34" charset="0"/>
                <a:cs typeface="Arial" panose="020B0604020202020204" pitchFamily="34" charset="0"/>
              </a:rPr>
              <a:t>33</a:t>
            </a:r>
            <a:r>
              <a:rPr lang="en-US" sz="2000" b="1" dirty="0">
                <a:solidFill>
                  <a:schemeClr val="bg1"/>
                </a:solidFill>
                <a:latin typeface="Arial" panose="020B0604020202020204" pitchFamily="34" charset="0"/>
                <a:cs typeface="Arial" panose="020B0604020202020204" pitchFamily="34" charset="0"/>
              </a:rPr>
              <a:t> “Little children, I am with you a little while longer. You will seek Me; and as I said to the Jews, now I also say to you, ‘Where I am going, you cannot come.’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John 12:32–33 (NASB95) </a:t>
            </a:r>
          </a:p>
          <a:p>
            <a:r>
              <a:rPr lang="en-US" sz="2000" b="1" baseline="30000" dirty="0">
                <a:solidFill>
                  <a:schemeClr val="bg1"/>
                </a:solidFill>
                <a:latin typeface="Arial" panose="020B0604020202020204" pitchFamily="34" charset="0"/>
                <a:cs typeface="Arial" panose="020B0604020202020204" pitchFamily="34" charset="0"/>
              </a:rPr>
              <a:t>32</a:t>
            </a:r>
            <a:r>
              <a:rPr lang="en-US" sz="2000" b="1" dirty="0">
                <a:solidFill>
                  <a:schemeClr val="bg1"/>
                </a:solidFill>
                <a:latin typeface="Arial" panose="020B0604020202020204" pitchFamily="34" charset="0"/>
                <a:cs typeface="Arial" panose="020B0604020202020204" pitchFamily="34" charset="0"/>
              </a:rPr>
              <a:t> “And I, if I am lifted up from the earth, will draw all men to Myself.” </a:t>
            </a:r>
            <a:r>
              <a:rPr lang="en-US" sz="2000" b="1" baseline="30000" dirty="0">
                <a:solidFill>
                  <a:schemeClr val="bg1"/>
                </a:solidFill>
                <a:latin typeface="Arial" panose="020B0604020202020204" pitchFamily="34" charset="0"/>
                <a:cs typeface="Arial" panose="020B0604020202020204" pitchFamily="34" charset="0"/>
              </a:rPr>
              <a:t>33</a:t>
            </a:r>
            <a:r>
              <a:rPr lang="en-US" sz="2000" b="1" dirty="0">
                <a:solidFill>
                  <a:schemeClr val="bg1"/>
                </a:solidFill>
                <a:latin typeface="Arial" panose="020B0604020202020204" pitchFamily="34" charset="0"/>
                <a:cs typeface="Arial" panose="020B0604020202020204" pitchFamily="34" charset="0"/>
              </a:rPr>
              <a:t> But He was saying this to indicate the kind of death by which He was to die.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2631490"/>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14:6 (NASB95) </a:t>
            </a:r>
          </a:p>
          <a:p>
            <a:pPr>
              <a:lnSpc>
                <a:spcPct val="150000"/>
              </a:lnSpc>
            </a:pPr>
            <a:r>
              <a:rPr lang="en-US" sz="2200" b="1" baseline="30000" dirty="0">
                <a:latin typeface="Arial" pitchFamily="34" charset="0"/>
                <a:cs typeface="Arial" pitchFamily="34" charset="0"/>
              </a:rPr>
              <a:t>6</a:t>
            </a:r>
            <a:r>
              <a:rPr lang="en-US" sz="2200" b="1" dirty="0">
                <a:latin typeface="Arial" pitchFamily="34" charset="0"/>
                <a:cs typeface="Arial" pitchFamily="34" charset="0"/>
              </a:rPr>
              <a:t> Jesus said to him, “I am the way, and the truth, and the life; no one comes to the Father but through Me. </a:t>
            </a:r>
          </a:p>
        </p:txBody>
      </p:sp>
      <p:sp>
        <p:nvSpPr>
          <p:cNvPr id="8" name="Text Placeholder 1"/>
          <p:cNvSpPr txBox="1">
            <a:spLocks/>
          </p:cNvSpPr>
          <p:nvPr/>
        </p:nvSpPr>
        <p:spPr>
          <a:xfrm>
            <a:off x="186508" y="3086100"/>
            <a:ext cx="4259263" cy="681038"/>
          </a:xfrm>
          <a:prstGeom prst="rect">
            <a:avLst/>
          </a:prstGeom>
        </p:spPr>
        <p:txBody>
          <a:bodyPr/>
          <a:lstStyle/>
          <a:p>
            <a:pPr>
              <a:spcBef>
                <a:spcPct val="20000"/>
              </a:spcBef>
              <a:defRPr/>
            </a:pPr>
            <a:r>
              <a:rPr lang="en-US" sz="2800" b="1" dirty="0">
                <a:latin typeface="Arial" panose="020B0604020202020204" pitchFamily="34" charset="0"/>
                <a:cs typeface="Arial" panose="020B0604020202020204" pitchFamily="34" charset="0"/>
              </a:rPr>
              <a:t>Sixth “I AM” Statement</a:t>
            </a:r>
            <a:endParaRPr lang="en-US" sz="24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186508" y="3652838"/>
            <a:ext cx="4137842"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6508" y="3067051"/>
            <a:ext cx="4137842"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113" y="3761054"/>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bread of life - 6:35, 48, 51 </a:t>
            </a:r>
          </a:p>
        </p:txBody>
      </p:sp>
      <p:sp>
        <p:nvSpPr>
          <p:cNvPr id="12" name="Rectangle 11"/>
          <p:cNvSpPr/>
          <p:nvPr/>
        </p:nvSpPr>
        <p:spPr>
          <a:xfrm>
            <a:off x="4717280" y="5095875"/>
            <a:ext cx="4314008" cy="168659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6:35 (NASB95) </a:t>
            </a:r>
          </a:p>
          <a:p>
            <a:r>
              <a:rPr lang="en-US" sz="2000" b="1" baseline="30000" dirty="0">
                <a:solidFill>
                  <a:schemeClr val="bg1"/>
                </a:solidFill>
                <a:latin typeface="Arial" panose="020B0604020202020204" pitchFamily="34" charset="0"/>
                <a:cs typeface="Arial" panose="020B0604020202020204" pitchFamily="34" charset="0"/>
              </a:rPr>
              <a:t>35</a:t>
            </a:r>
            <a:r>
              <a:rPr lang="en-US" sz="2000" b="1" dirty="0">
                <a:solidFill>
                  <a:schemeClr val="bg1"/>
                </a:solidFill>
                <a:latin typeface="Arial" panose="020B0604020202020204" pitchFamily="34" charset="0"/>
                <a:cs typeface="Arial" panose="020B0604020202020204" pitchFamily="34" charset="0"/>
              </a:rPr>
              <a:t> Jesus said to them, “</a:t>
            </a:r>
            <a:r>
              <a:rPr lang="en-US" sz="2000" b="1" u="sng" dirty="0">
                <a:solidFill>
                  <a:schemeClr val="bg1"/>
                </a:solidFill>
                <a:latin typeface="Arial" panose="020B0604020202020204" pitchFamily="34" charset="0"/>
                <a:cs typeface="Arial" panose="020B0604020202020204" pitchFamily="34" charset="0"/>
              </a:rPr>
              <a:t>I am the bread of life</a:t>
            </a:r>
            <a:r>
              <a:rPr lang="en-US" sz="2000" b="1" dirty="0">
                <a:solidFill>
                  <a:schemeClr val="bg1"/>
                </a:solidFill>
                <a:latin typeface="Arial" panose="020B0604020202020204" pitchFamily="34" charset="0"/>
                <a:cs typeface="Arial" panose="020B0604020202020204" pitchFamily="34" charset="0"/>
              </a:rPr>
              <a:t>; he who comes to Me will not hunger, and he who believes in Me will never thirst. </a:t>
            </a:r>
          </a:p>
        </p:txBody>
      </p:sp>
      <p:sp>
        <p:nvSpPr>
          <p:cNvPr id="13" name="Rectangle 12"/>
          <p:cNvSpPr>
            <a:spLocks noChangeArrowheads="1"/>
          </p:cNvSpPr>
          <p:nvPr/>
        </p:nvSpPr>
        <p:spPr bwMode="auto">
          <a:xfrm>
            <a:off x="11113" y="4161164"/>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light of the world - 8:12 </a:t>
            </a:r>
          </a:p>
        </p:txBody>
      </p:sp>
      <p:sp>
        <p:nvSpPr>
          <p:cNvPr id="14" name="Rectangle 13"/>
          <p:cNvSpPr/>
          <p:nvPr/>
        </p:nvSpPr>
        <p:spPr>
          <a:xfrm>
            <a:off x="4717280" y="4705351"/>
            <a:ext cx="4314008" cy="207712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8:12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Then Jesus again spoke to them, saying, “</a:t>
            </a:r>
            <a:r>
              <a:rPr lang="en-US" sz="2000" b="1" u="sng" dirty="0">
                <a:solidFill>
                  <a:schemeClr val="bg1"/>
                </a:solidFill>
                <a:latin typeface="Arial" panose="020B0604020202020204" pitchFamily="34" charset="0"/>
                <a:cs typeface="Arial" panose="020B0604020202020204" pitchFamily="34" charset="0"/>
              </a:rPr>
              <a:t>I am the Light of the world</a:t>
            </a:r>
            <a:r>
              <a:rPr lang="en-US" sz="2000" b="1" dirty="0">
                <a:solidFill>
                  <a:schemeClr val="bg1"/>
                </a:solidFill>
                <a:latin typeface="Arial" panose="020B0604020202020204" pitchFamily="34" charset="0"/>
                <a:cs typeface="Arial" panose="020B0604020202020204" pitchFamily="34" charset="0"/>
              </a:rPr>
              <a:t>; he who follows Me will not walk in the darkness, but will have the Light of life.” </a:t>
            </a:r>
          </a:p>
        </p:txBody>
      </p:sp>
      <p:sp>
        <p:nvSpPr>
          <p:cNvPr id="15" name="Rectangle 14"/>
          <p:cNvSpPr>
            <a:spLocks noChangeArrowheads="1"/>
          </p:cNvSpPr>
          <p:nvPr/>
        </p:nvSpPr>
        <p:spPr bwMode="auto">
          <a:xfrm>
            <a:off x="0" y="4555190"/>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door - 10:7, 9 </a:t>
            </a:r>
          </a:p>
        </p:txBody>
      </p:sp>
      <p:sp>
        <p:nvSpPr>
          <p:cNvPr id="16" name="Rectangle 15"/>
          <p:cNvSpPr/>
          <p:nvPr/>
        </p:nvSpPr>
        <p:spPr>
          <a:xfrm>
            <a:off x="4709727" y="5162549"/>
            <a:ext cx="4314008" cy="161992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10:9 (NASB95) </a:t>
            </a:r>
          </a:p>
          <a:p>
            <a:r>
              <a:rPr lang="en-US" sz="2000" b="1" baseline="30000" dirty="0">
                <a:solidFill>
                  <a:schemeClr val="bg1"/>
                </a:solidFill>
                <a:latin typeface="Arial" panose="020B0604020202020204" pitchFamily="34" charset="0"/>
                <a:cs typeface="Arial" panose="020B0604020202020204" pitchFamily="34" charset="0"/>
              </a:rPr>
              <a:t>9</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I am the door</a:t>
            </a:r>
            <a:r>
              <a:rPr lang="en-US" sz="2000" b="1" dirty="0">
                <a:solidFill>
                  <a:schemeClr val="bg1"/>
                </a:solidFill>
                <a:latin typeface="Arial" panose="020B0604020202020204" pitchFamily="34" charset="0"/>
                <a:cs typeface="Arial" panose="020B0604020202020204" pitchFamily="34" charset="0"/>
              </a:rPr>
              <a:t>; if anyone enters through Me, he will be saved, and will go in and out and find pasture. </a:t>
            </a:r>
          </a:p>
        </p:txBody>
      </p:sp>
      <p:sp>
        <p:nvSpPr>
          <p:cNvPr id="17" name="Rectangle 16"/>
          <p:cNvSpPr>
            <a:spLocks noChangeArrowheads="1"/>
          </p:cNvSpPr>
          <p:nvPr/>
        </p:nvSpPr>
        <p:spPr bwMode="auto">
          <a:xfrm>
            <a:off x="-11114" y="4949216"/>
            <a:ext cx="4728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good shepherd - 10:11, 14 </a:t>
            </a:r>
          </a:p>
        </p:txBody>
      </p:sp>
      <p:sp>
        <p:nvSpPr>
          <p:cNvPr id="18" name="Rectangle 17"/>
          <p:cNvSpPr/>
          <p:nvPr/>
        </p:nvSpPr>
        <p:spPr>
          <a:xfrm>
            <a:off x="4709727" y="3867151"/>
            <a:ext cx="4314008" cy="291532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10:11 (NASB95) </a:t>
            </a:r>
          </a:p>
          <a:p>
            <a:r>
              <a:rPr lang="en-US" sz="2000" b="1" baseline="30000" dirty="0">
                <a:solidFill>
                  <a:schemeClr val="bg1"/>
                </a:solidFill>
                <a:latin typeface="Arial" panose="020B0604020202020204" pitchFamily="34" charset="0"/>
                <a:cs typeface="Arial" panose="020B0604020202020204" pitchFamily="34" charset="0"/>
              </a:rPr>
              <a:t>11</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I am the good shepherd</a:t>
            </a:r>
            <a:r>
              <a:rPr lang="en-US" sz="2000" b="1" dirty="0">
                <a:solidFill>
                  <a:schemeClr val="bg1"/>
                </a:solidFill>
                <a:latin typeface="Arial" panose="020B0604020202020204" pitchFamily="34" charset="0"/>
                <a:cs typeface="Arial" panose="020B0604020202020204" pitchFamily="34" charset="0"/>
              </a:rPr>
              <a:t>; the good shepherd lays down His life for the sheep.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John 10:14 (NASB95) </a:t>
            </a:r>
          </a:p>
          <a:p>
            <a:r>
              <a:rPr lang="en-US" sz="2000" b="1" baseline="30000" dirty="0">
                <a:solidFill>
                  <a:schemeClr val="bg1"/>
                </a:solidFill>
                <a:latin typeface="Arial" panose="020B0604020202020204" pitchFamily="34" charset="0"/>
                <a:cs typeface="Arial" panose="020B0604020202020204" pitchFamily="34" charset="0"/>
              </a:rPr>
              <a:t>14</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I am the good shepherd</a:t>
            </a:r>
            <a:r>
              <a:rPr lang="en-US" sz="2000" b="1" dirty="0">
                <a:solidFill>
                  <a:schemeClr val="bg1"/>
                </a:solidFill>
                <a:latin typeface="Arial" panose="020B0604020202020204" pitchFamily="34" charset="0"/>
                <a:cs typeface="Arial" panose="020B0604020202020204" pitchFamily="34" charset="0"/>
              </a:rPr>
              <a:t>, and I know My own and My own know Me, </a:t>
            </a:r>
          </a:p>
        </p:txBody>
      </p:sp>
      <p:sp>
        <p:nvSpPr>
          <p:cNvPr id="19" name="Rectangle 18"/>
          <p:cNvSpPr>
            <a:spLocks noChangeArrowheads="1"/>
          </p:cNvSpPr>
          <p:nvPr/>
        </p:nvSpPr>
        <p:spPr bwMode="auto">
          <a:xfrm>
            <a:off x="0" y="5349326"/>
            <a:ext cx="47283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resurrection and the life - 11:25 </a:t>
            </a:r>
          </a:p>
        </p:txBody>
      </p:sp>
      <p:sp>
        <p:nvSpPr>
          <p:cNvPr id="20" name="Rectangle 19"/>
          <p:cNvSpPr/>
          <p:nvPr/>
        </p:nvSpPr>
        <p:spPr>
          <a:xfrm>
            <a:off x="4709727" y="4555189"/>
            <a:ext cx="4314008" cy="222728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11:25–26 (NASB95) </a:t>
            </a:r>
          </a:p>
          <a:p>
            <a:r>
              <a:rPr lang="en-US" sz="2000" b="1" baseline="30000" dirty="0">
                <a:solidFill>
                  <a:schemeClr val="bg1"/>
                </a:solidFill>
                <a:latin typeface="Arial" panose="020B0604020202020204" pitchFamily="34" charset="0"/>
                <a:cs typeface="Arial" panose="020B0604020202020204" pitchFamily="34" charset="0"/>
              </a:rPr>
              <a:t>25</a:t>
            </a:r>
            <a:r>
              <a:rPr lang="en-US" sz="2000" b="1" dirty="0">
                <a:solidFill>
                  <a:schemeClr val="bg1"/>
                </a:solidFill>
                <a:latin typeface="Arial" panose="020B0604020202020204" pitchFamily="34" charset="0"/>
                <a:cs typeface="Arial" panose="020B0604020202020204" pitchFamily="34" charset="0"/>
              </a:rPr>
              <a:t> Jesus said to her, “</a:t>
            </a:r>
            <a:r>
              <a:rPr lang="en-US" sz="2000" b="1" u="sng" dirty="0">
                <a:solidFill>
                  <a:schemeClr val="bg1"/>
                </a:solidFill>
                <a:latin typeface="Arial" panose="020B0604020202020204" pitchFamily="34" charset="0"/>
                <a:cs typeface="Arial" panose="020B0604020202020204" pitchFamily="34" charset="0"/>
              </a:rPr>
              <a:t>I am the resurrection and the life</a:t>
            </a:r>
            <a:r>
              <a:rPr lang="en-US" sz="2000" b="1" dirty="0">
                <a:solidFill>
                  <a:schemeClr val="bg1"/>
                </a:solidFill>
                <a:latin typeface="Arial" panose="020B0604020202020204" pitchFamily="34" charset="0"/>
                <a:cs typeface="Arial" panose="020B0604020202020204" pitchFamily="34" charset="0"/>
              </a:rPr>
              <a:t>; he who believes in Me will live even if he dies, </a:t>
            </a:r>
            <a:r>
              <a:rPr lang="en-US" sz="2000" b="1" baseline="30000" dirty="0">
                <a:solidFill>
                  <a:schemeClr val="bg1"/>
                </a:solidFill>
                <a:latin typeface="Arial" panose="020B0604020202020204" pitchFamily="34" charset="0"/>
                <a:cs typeface="Arial" panose="020B0604020202020204" pitchFamily="34" charset="0"/>
              </a:rPr>
              <a:t>26</a:t>
            </a:r>
            <a:r>
              <a:rPr lang="en-US" sz="2000" b="1" dirty="0">
                <a:solidFill>
                  <a:schemeClr val="bg1"/>
                </a:solidFill>
                <a:latin typeface="Arial" panose="020B0604020202020204" pitchFamily="34" charset="0"/>
                <a:cs typeface="Arial" panose="020B0604020202020204" pitchFamily="34" charset="0"/>
              </a:rPr>
              <a:t> and everyone who lives and believes in Me will never die. Do you believe this?” </a:t>
            </a:r>
          </a:p>
        </p:txBody>
      </p:sp>
      <p:sp>
        <p:nvSpPr>
          <p:cNvPr id="21" name="Rectangle 20"/>
          <p:cNvSpPr>
            <a:spLocks noChangeArrowheads="1"/>
          </p:cNvSpPr>
          <p:nvPr/>
        </p:nvSpPr>
        <p:spPr bwMode="auto">
          <a:xfrm>
            <a:off x="-11113" y="6023476"/>
            <a:ext cx="4728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solidFill>
                  <a:srgbClr val="FFFF00"/>
                </a:solidFill>
                <a:latin typeface="Arial" panose="020B0604020202020204" pitchFamily="34" charset="0"/>
                <a:cs typeface="Arial" panose="020B0604020202020204" pitchFamily="34" charset="0"/>
              </a:rPr>
              <a:t>I am the way, &amp; the truth, &amp; the life</a:t>
            </a:r>
          </a:p>
        </p:txBody>
      </p:sp>
      <p:sp>
        <p:nvSpPr>
          <p:cNvPr id="22" name="Rectangle 21"/>
          <p:cNvSpPr>
            <a:spLocks noChangeArrowheads="1"/>
          </p:cNvSpPr>
          <p:nvPr/>
        </p:nvSpPr>
        <p:spPr bwMode="auto">
          <a:xfrm>
            <a:off x="-3560" y="6420125"/>
            <a:ext cx="4728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true vine – 15:1</a:t>
            </a:r>
          </a:p>
        </p:txBody>
      </p:sp>
      <p:sp>
        <p:nvSpPr>
          <p:cNvPr id="23" name="Rectangle 22"/>
          <p:cNvSpPr/>
          <p:nvPr/>
        </p:nvSpPr>
        <p:spPr>
          <a:xfrm>
            <a:off x="4717280" y="5712239"/>
            <a:ext cx="4314008" cy="107631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15:1 (NASB95) </a:t>
            </a:r>
          </a:p>
          <a:p>
            <a:r>
              <a:rPr lang="en-US" sz="2000" b="1" baseline="30000" dirty="0">
                <a:solidFill>
                  <a:schemeClr val="bg1"/>
                </a:solidFill>
                <a:latin typeface="Arial" panose="020B0604020202020204" pitchFamily="34" charset="0"/>
                <a:cs typeface="Arial" panose="020B0604020202020204" pitchFamily="34" charset="0"/>
              </a:rPr>
              <a:t>1</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I am the true vine</a:t>
            </a:r>
            <a:r>
              <a:rPr lang="en-US" sz="2000" b="1" dirty="0">
                <a:solidFill>
                  <a:schemeClr val="bg1"/>
                </a:solidFill>
                <a:latin typeface="Arial" panose="020B0604020202020204" pitchFamily="34" charset="0"/>
                <a:cs typeface="Arial" panose="020B0604020202020204" pitchFamily="34" charset="0"/>
              </a:rPr>
              <a:t>, and My Father is the vinedresser. </a:t>
            </a:r>
          </a:p>
        </p:txBody>
      </p:sp>
      <p:sp>
        <p:nvSpPr>
          <p:cNvPr id="24" name="Rectangle 23"/>
          <p:cNvSpPr>
            <a:spLocks noChangeArrowheads="1"/>
          </p:cNvSpPr>
          <p:nvPr/>
        </p:nvSpPr>
        <p:spPr bwMode="auto">
          <a:xfrm>
            <a:off x="4572000" y="0"/>
            <a:ext cx="45831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is NOT saying:</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I have </a:t>
            </a:r>
            <a:r>
              <a:rPr lang="en-US" sz="2000" b="1" i="1" dirty="0">
                <a:latin typeface="Arial" panose="020B0604020202020204" pitchFamily="34" charset="0"/>
                <a:cs typeface="Arial" panose="020B0604020202020204" pitchFamily="34" charset="0"/>
              </a:rPr>
              <a:t>brought</a:t>
            </a:r>
            <a:r>
              <a:rPr lang="en-US" sz="2000" b="1" dirty="0">
                <a:latin typeface="Arial" panose="020B0604020202020204" pitchFamily="34" charset="0"/>
                <a:cs typeface="Arial" panose="020B0604020202020204" pitchFamily="34" charset="0"/>
              </a:rPr>
              <a:t> you the way</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I am going to </a:t>
            </a:r>
            <a:r>
              <a:rPr lang="en-US" sz="2000" b="1" i="1" dirty="0">
                <a:latin typeface="Arial" panose="020B0604020202020204" pitchFamily="34" charset="0"/>
                <a:cs typeface="Arial" panose="020B0604020202020204" pitchFamily="34" charset="0"/>
              </a:rPr>
              <a:t>tell</a:t>
            </a:r>
            <a:r>
              <a:rPr lang="en-US" sz="2000" b="1" dirty="0">
                <a:latin typeface="Arial" panose="020B0604020202020204" pitchFamily="34" charset="0"/>
                <a:cs typeface="Arial" panose="020B0604020202020204" pitchFamily="34" charset="0"/>
              </a:rPr>
              <a:t> you the truth</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I am going to </a:t>
            </a:r>
            <a:r>
              <a:rPr lang="en-US" sz="2000" b="1" i="1" dirty="0">
                <a:latin typeface="Arial" panose="020B0604020202020204" pitchFamily="34" charset="0"/>
                <a:cs typeface="Arial" panose="020B0604020202020204" pitchFamily="34" charset="0"/>
              </a:rPr>
              <a:t>provide </a:t>
            </a:r>
            <a:r>
              <a:rPr lang="en-US" sz="2000" b="1" dirty="0">
                <a:latin typeface="Arial" panose="020B0604020202020204" pitchFamily="34" charset="0"/>
                <a:cs typeface="Arial" panose="020B0604020202020204" pitchFamily="34" charset="0"/>
              </a:rPr>
              <a:t>you a way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to life </a:t>
            </a:r>
          </a:p>
        </p:txBody>
      </p:sp>
      <p:sp>
        <p:nvSpPr>
          <p:cNvPr id="25" name="Rectangle 24"/>
          <p:cNvSpPr>
            <a:spLocks noChangeArrowheads="1"/>
          </p:cNvSpPr>
          <p:nvPr/>
        </p:nvSpPr>
        <p:spPr bwMode="auto">
          <a:xfrm>
            <a:off x="4572000" y="1631216"/>
            <a:ext cx="4583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IS the WAY,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Jesus IS the TRUTH,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Jesus IS the LIFE</a:t>
            </a:r>
          </a:p>
        </p:txBody>
      </p:sp>
    </p:spTree>
    <p:extLst>
      <p:ext uri="{BB962C8B-B14F-4D97-AF65-F5344CB8AC3E}">
        <p14:creationId xmlns:p14="http://schemas.microsoft.com/office/powerpoint/2010/main" val="408434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xit" presetSubtype="0" fill="hold" grpId="1"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xit" presetSubtype="0" fill="hold" grpId="1"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xit" presetSubtype="0" fill="hold" grpId="1"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xit" presetSubtype="0" fill="hold" grpId="1" nodeType="withEffect">
                                  <p:stCondLst>
                                    <p:cond delay="0"/>
                                  </p:stCondLst>
                                  <p:childTnLst>
                                    <p:animEffect transition="out" filter="fade">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xit" presetSubtype="0" fill="hold" grpId="1" nodeType="with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par>
                                <p:cTn id="87" presetID="10" presetClass="exit" presetSubtype="0" fill="hold" grpId="1" nodeType="with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2" grpId="1" animBg="1"/>
      <p:bldP spid="13" grpId="0"/>
      <p:bldP spid="14" grpId="0" animBg="1"/>
      <p:bldP spid="14" grpId="1" animBg="1"/>
      <p:bldP spid="15" grpId="0"/>
      <p:bldP spid="16" grpId="0" animBg="1"/>
      <p:bldP spid="16" grpId="1" animBg="1"/>
      <p:bldP spid="17" grpId="0"/>
      <p:bldP spid="18" grpId="0" animBg="1"/>
      <p:bldP spid="18" grpId="1" animBg="1"/>
      <p:bldP spid="19" grpId="0"/>
      <p:bldP spid="20" grpId="0" animBg="1"/>
      <p:bldP spid="20" grpId="1" animBg="1"/>
      <p:bldP spid="21" grpId="0"/>
      <p:bldP spid="22" grpId="0"/>
      <p:bldP spid="23" grpId="0" animBg="1"/>
      <p:bldP spid="23" grpId="1" animBg="1"/>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2631490"/>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14:6 (NASB95) </a:t>
            </a:r>
          </a:p>
          <a:p>
            <a:pPr>
              <a:lnSpc>
                <a:spcPct val="150000"/>
              </a:lnSpc>
            </a:pPr>
            <a:r>
              <a:rPr lang="en-US" sz="2200" b="1" baseline="30000" dirty="0">
                <a:latin typeface="Arial" pitchFamily="34" charset="0"/>
                <a:cs typeface="Arial" pitchFamily="34" charset="0"/>
              </a:rPr>
              <a:t>6</a:t>
            </a:r>
            <a:r>
              <a:rPr lang="en-US" sz="2200" b="1" dirty="0">
                <a:latin typeface="Arial" pitchFamily="34" charset="0"/>
                <a:cs typeface="Arial" pitchFamily="34" charset="0"/>
              </a:rPr>
              <a:t> Jesus said to him, “I am the way, and the truth, and the life; no one comes to the Father but through Me. </a:t>
            </a:r>
          </a:p>
        </p:txBody>
      </p:sp>
      <p:sp>
        <p:nvSpPr>
          <p:cNvPr id="8" name="Text Placeholder 1"/>
          <p:cNvSpPr txBox="1">
            <a:spLocks/>
          </p:cNvSpPr>
          <p:nvPr/>
        </p:nvSpPr>
        <p:spPr>
          <a:xfrm>
            <a:off x="186508" y="3086100"/>
            <a:ext cx="4259263" cy="681038"/>
          </a:xfrm>
          <a:prstGeom prst="rect">
            <a:avLst/>
          </a:prstGeom>
        </p:spPr>
        <p:txBody>
          <a:bodyPr/>
          <a:lstStyle/>
          <a:p>
            <a:pPr>
              <a:spcBef>
                <a:spcPct val="20000"/>
              </a:spcBef>
              <a:defRPr/>
            </a:pPr>
            <a:r>
              <a:rPr lang="en-US" sz="2800" b="1" dirty="0">
                <a:latin typeface="Arial" panose="020B0604020202020204" pitchFamily="34" charset="0"/>
                <a:cs typeface="Arial" panose="020B0604020202020204" pitchFamily="34" charset="0"/>
              </a:rPr>
              <a:t>Sixth “I AM” Statement</a:t>
            </a:r>
            <a:endParaRPr lang="en-US" sz="24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186508" y="3652838"/>
            <a:ext cx="4137842"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6508" y="3067051"/>
            <a:ext cx="4137842"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113" y="3761054"/>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bread of life - 6:35, 48, 51 </a:t>
            </a:r>
          </a:p>
        </p:txBody>
      </p:sp>
      <p:sp>
        <p:nvSpPr>
          <p:cNvPr id="13" name="Rectangle 12"/>
          <p:cNvSpPr>
            <a:spLocks noChangeArrowheads="1"/>
          </p:cNvSpPr>
          <p:nvPr/>
        </p:nvSpPr>
        <p:spPr bwMode="auto">
          <a:xfrm>
            <a:off x="11113" y="4161164"/>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light of the world - 8:12 </a:t>
            </a:r>
          </a:p>
        </p:txBody>
      </p:sp>
      <p:sp>
        <p:nvSpPr>
          <p:cNvPr id="15" name="Rectangle 14"/>
          <p:cNvSpPr>
            <a:spLocks noChangeArrowheads="1"/>
          </p:cNvSpPr>
          <p:nvPr/>
        </p:nvSpPr>
        <p:spPr bwMode="auto">
          <a:xfrm>
            <a:off x="0" y="4555190"/>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door - 10:7, 9 </a:t>
            </a:r>
          </a:p>
        </p:txBody>
      </p:sp>
      <p:sp>
        <p:nvSpPr>
          <p:cNvPr id="17" name="Rectangle 16"/>
          <p:cNvSpPr>
            <a:spLocks noChangeArrowheads="1"/>
          </p:cNvSpPr>
          <p:nvPr/>
        </p:nvSpPr>
        <p:spPr bwMode="auto">
          <a:xfrm>
            <a:off x="-11114" y="4949216"/>
            <a:ext cx="4728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good shepherd - 10:11, 14 </a:t>
            </a:r>
          </a:p>
        </p:txBody>
      </p:sp>
      <p:sp>
        <p:nvSpPr>
          <p:cNvPr id="19" name="Rectangle 18"/>
          <p:cNvSpPr>
            <a:spLocks noChangeArrowheads="1"/>
          </p:cNvSpPr>
          <p:nvPr/>
        </p:nvSpPr>
        <p:spPr bwMode="auto">
          <a:xfrm>
            <a:off x="0" y="5349326"/>
            <a:ext cx="47283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resurrection and the life - 11:25 </a:t>
            </a:r>
          </a:p>
        </p:txBody>
      </p:sp>
      <p:sp>
        <p:nvSpPr>
          <p:cNvPr id="21" name="Rectangle 20"/>
          <p:cNvSpPr>
            <a:spLocks noChangeArrowheads="1"/>
          </p:cNvSpPr>
          <p:nvPr/>
        </p:nvSpPr>
        <p:spPr bwMode="auto">
          <a:xfrm>
            <a:off x="-11113" y="6023476"/>
            <a:ext cx="4728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solidFill>
                  <a:srgbClr val="FFFF00"/>
                </a:solidFill>
                <a:latin typeface="Arial" panose="020B0604020202020204" pitchFamily="34" charset="0"/>
                <a:cs typeface="Arial" panose="020B0604020202020204" pitchFamily="34" charset="0"/>
              </a:rPr>
              <a:t>I am the way, &amp; the truth, &amp; the life</a:t>
            </a:r>
          </a:p>
        </p:txBody>
      </p:sp>
      <p:sp>
        <p:nvSpPr>
          <p:cNvPr id="22" name="Rectangle 21"/>
          <p:cNvSpPr>
            <a:spLocks noChangeArrowheads="1"/>
          </p:cNvSpPr>
          <p:nvPr/>
        </p:nvSpPr>
        <p:spPr bwMode="auto">
          <a:xfrm>
            <a:off x="-3560" y="6420125"/>
            <a:ext cx="4728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true vine – 15:1</a:t>
            </a:r>
          </a:p>
        </p:txBody>
      </p:sp>
      <p:sp>
        <p:nvSpPr>
          <p:cNvPr id="24" name="Rectangle 23"/>
          <p:cNvSpPr>
            <a:spLocks noChangeArrowheads="1"/>
          </p:cNvSpPr>
          <p:nvPr/>
        </p:nvSpPr>
        <p:spPr bwMode="auto">
          <a:xfrm>
            <a:off x="4572000" y="0"/>
            <a:ext cx="4583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I am the way</a:t>
            </a:r>
          </a:p>
        </p:txBody>
      </p:sp>
      <p:sp>
        <p:nvSpPr>
          <p:cNvPr id="25" name="Rectangle 24"/>
          <p:cNvSpPr>
            <a:spLocks noChangeArrowheads="1"/>
          </p:cNvSpPr>
          <p:nvPr/>
        </p:nvSpPr>
        <p:spPr bwMode="auto">
          <a:xfrm>
            <a:off x="4560887" y="382387"/>
            <a:ext cx="4583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The way is difficult</a:t>
            </a:r>
          </a:p>
        </p:txBody>
      </p:sp>
      <p:sp>
        <p:nvSpPr>
          <p:cNvPr id="26" name="Rectangle 25"/>
          <p:cNvSpPr/>
          <p:nvPr/>
        </p:nvSpPr>
        <p:spPr>
          <a:xfrm>
            <a:off x="4621166" y="4161164"/>
            <a:ext cx="4476796" cy="265535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7:13–14 (NASB95) </a:t>
            </a:r>
          </a:p>
          <a:p>
            <a:r>
              <a:rPr lang="en-US" sz="2000" b="1" baseline="30000" dirty="0">
                <a:solidFill>
                  <a:schemeClr val="bg1"/>
                </a:solidFill>
                <a:latin typeface="Arial" panose="020B0604020202020204" pitchFamily="34" charset="0"/>
                <a:cs typeface="Arial" panose="020B0604020202020204" pitchFamily="34" charset="0"/>
              </a:rPr>
              <a:t>13</a:t>
            </a:r>
            <a:r>
              <a:rPr lang="en-US" sz="2000" b="1" dirty="0">
                <a:solidFill>
                  <a:schemeClr val="bg1"/>
                </a:solidFill>
                <a:latin typeface="Arial" panose="020B0604020202020204" pitchFamily="34" charset="0"/>
                <a:cs typeface="Arial" panose="020B0604020202020204" pitchFamily="34" charset="0"/>
              </a:rPr>
              <a:t> “… for the gate is wide and the way is broad that leads to destruction, and there are many who enter through it. </a:t>
            </a:r>
            <a:r>
              <a:rPr lang="en-US" sz="2000" b="1" baseline="30000" dirty="0">
                <a:solidFill>
                  <a:schemeClr val="bg1"/>
                </a:solidFill>
                <a:latin typeface="Arial" panose="020B0604020202020204" pitchFamily="34" charset="0"/>
                <a:cs typeface="Arial" panose="020B0604020202020204" pitchFamily="34" charset="0"/>
              </a:rPr>
              <a:t>14</a:t>
            </a:r>
            <a:r>
              <a:rPr lang="en-US" sz="2000" b="1" dirty="0">
                <a:solidFill>
                  <a:schemeClr val="bg1"/>
                </a:solidFill>
                <a:latin typeface="Arial" panose="020B0604020202020204" pitchFamily="34" charset="0"/>
                <a:cs typeface="Arial" panose="020B0604020202020204" pitchFamily="34" charset="0"/>
              </a:rPr>
              <a:t> “For the gate is small and the way is narrow that leads to life, and there are few who find it. </a:t>
            </a:r>
          </a:p>
        </p:txBody>
      </p:sp>
      <p:sp>
        <p:nvSpPr>
          <p:cNvPr id="27" name="Rectangle 26"/>
          <p:cNvSpPr>
            <a:spLocks noChangeArrowheads="1"/>
          </p:cNvSpPr>
          <p:nvPr/>
        </p:nvSpPr>
        <p:spPr bwMode="auto">
          <a:xfrm>
            <a:off x="4549774" y="714856"/>
            <a:ext cx="4583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The yoke is what is best for us in this world and the next</a:t>
            </a:r>
          </a:p>
        </p:txBody>
      </p:sp>
      <p:sp>
        <p:nvSpPr>
          <p:cNvPr id="28" name="Rectangle 27"/>
          <p:cNvSpPr/>
          <p:nvPr/>
        </p:nvSpPr>
        <p:spPr>
          <a:xfrm>
            <a:off x="4621166" y="3823243"/>
            <a:ext cx="4476796" cy="299699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11:28–30 (NASB95) </a:t>
            </a:r>
          </a:p>
          <a:p>
            <a:r>
              <a:rPr lang="en-US" sz="2000" b="1" baseline="30000" dirty="0">
                <a:solidFill>
                  <a:schemeClr val="bg1"/>
                </a:solidFill>
                <a:latin typeface="Arial" panose="020B0604020202020204" pitchFamily="34" charset="0"/>
                <a:cs typeface="Arial" panose="020B0604020202020204" pitchFamily="34" charset="0"/>
              </a:rPr>
              <a:t>28</a:t>
            </a:r>
            <a:r>
              <a:rPr lang="en-US" sz="2000" b="1" dirty="0">
                <a:solidFill>
                  <a:schemeClr val="bg1"/>
                </a:solidFill>
                <a:latin typeface="Arial" panose="020B0604020202020204" pitchFamily="34" charset="0"/>
                <a:cs typeface="Arial" panose="020B0604020202020204" pitchFamily="34" charset="0"/>
              </a:rPr>
              <a:t> “Come to Me, all who are weary and heavy-laden, and I will give you rest. </a:t>
            </a:r>
            <a:r>
              <a:rPr lang="en-US" sz="2000" b="1" baseline="30000" dirty="0">
                <a:solidFill>
                  <a:schemeClr val="bg1"/>
                </a:solidFill>
                <a:latin typeface="Arial" panose="020B0604020202020204" pitchFamily="34" charset="0"/>
                <a:cs typeface="Arial" panose="020B0604020202020204" pitchFamily="34" charset="0"/>
              </a:rPr>
              <a:t>29</a:t>
            </a:r>
            <a:r>
              <a:rPr lang="en-US" sz="2000" b="1" dirty="0">
                <a:solidFill>
                  <a:schemeClr val="bg1"/>
                </a:solidFill>
                <a:latin typeface="Arial" panose="020B0604020202020204" pitchFamily="34" charset="0"/>
                <a:cs typeface="Arial" panose="020B0604020202020204" pitchFamily="34" charset="0"/>
              </a:rPr>
              <a:t> “Take My yoke upon you and learn from Me, for I am gentle and humble in heart, and </a:t>
            </a:r>
            <a:r>
              <a:rPr lang="en-US" sz="2000" b="1" cap="small" dirty="0">
                <a:solidFill>
                  <a:schemeClr val="bg1"/>
                </a:solidFill>
                <a:latin typeface="Arial" panose="020B0604020202020204" pitchFamily="34" charset="0"/>
                <a:cs typeface="Arial" panose="020B0604020202020204" pitchFamily="34" charset="0"/>
              </a:rPr>
              <a:t>you will find rest for your souls</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30</a:t>
            </a:r>
            <a:r>
              <a:rPr lang="en-US" sz="2000" b="1" dirty="0">
                <a:solidFill>
                  <a:schemeClr val="bg1"/>
                </a:solidFill>
                <a:latin typeface="Arial" panose="020B0604020202020204" pitchFamily="34" charset="0"/>
                <a:cs typeface="Arial" panose="020B0604020202020204" pitchFamily="34" charset="0"/>
              </a:rPr>
              <a:t> “For My yoke is easy and My burden is light.” </a:t>
            </a:r>
          </a:p>
        </p:txBody>
      </p:sp>
      <p:sp>
        <p:nvSpPr>
          <p:cNvPr id="29" name="Rectangle 28"/>
          <p:cNvSpPr>
            <a:spLocks noChangeArrowheads="1"/>
          </p:cNvSpPr>
          <p:nvPr/>
        </p:nvSpPr>
        <p:spPr bwMode="auto">
          <a:xfrm>
            <a:off x="4572000" y="1672778"/>
            <a:ext cx="4583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Jesus is the ONLY way</a:t>
            </a:r>
          </a:p>
        </p:txBody>
      </p:sp>
      <p:sp>
        <p:nvSpPr>
          <p:cNvPr id="30" name="Rectangle 29"/>
          <p:cNvSpPr/>
          <p:nvPr/>
        </p:nvSpPr>
        <p:spPr>
          <a:xfrm>
            <a:off x="4621166" y="4838699"/>
            <a:ext cx="4476796" cy="198153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Acts 4:12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“And there is salvation in no one else; for there is no other name under heaven that has been given among men by which we must be saved.” </a:t>
            </a:r>
          </a:p>
        </p:txBody>
      </p:sp>
      <p:sp>
        <p:nvSpPr>
          <p:cNvPr id="31" name="Rectangle 30"/>
          <p:cNvSpPr/>
          <p:nvPr/>
        </p:nvSpPr>
        <p:spPr>
          <a:xfrm>
            <a:off x="4621166" y="5349326"/>
            <a:ext cx="4476796" cy="147090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Timothy 2:5 (NASB95) </a:t>
            </a:r>
          </a:p>
          <a:p>
            <a:r>
              <a:rPr lang="en-US" sz="2000" b="1" baseline="30000" dirty="0">
                <a:solidFill>
                  <a:schemeClr val="bg1"/>
                </a:solidFill>
                <a:latin typeface="Arial" panose="020B0604020202020204" pitchFamily="34" charset="0"/>
                <a:cs typeface="Arial" panose="020B0604020202020204" pitchFamily="34" charset="0"/>
              </a:rPr>
              <a:t>5</a:t>
            </a:r>
            <a:r>
              <a:rPr lang="en-US" sz="2000" b="1" dirty="0">
                <a:solidFill>
                  <a:schemeClr val="bg1"/>
                </a:solidFill>
                <a:latin typeface="Arial" panose="020B0604020202020204" pitchFamily="34" charset="0"/>
                <a:cs typeface="Arial" panose="020B0604020202020204" pitchFamily="34" charset="0"/>
              </a:rPr>
              <a:t> For there is one God, </a:t>
            </a:r>
            <a:r>
              <a:rPr lang="en-US" sz="2000" b="1" i="1" dirty="0">
                <a:solidFill>
                  <a:schemeClr val="bg1"/>
                </a:solidFill>
                <a:latin typeface="Arial" panose="020B0604020202020204" pitchFamily="34" charset="0"/>
                <a:cs typeface="Arial" panose="020B0604020202020204" pitchFamily="34" charset="0"/>
              </a:rPr>
              <a:t>and</a:t>
            </a:r>
            <a:r>
              <a:rPr lang="en-US" sz="2000" b="1" dirty="0">
                <a:solidFill>
                  <a:schemeClr val="bg1"/>
                </a:solidFill>
                <a:latin typeface="Arial" panose="020B0604020202020204" pitchFamily="34" charset="0"/>
                <a:cs typeface="Arial" panose="020B0604020202020204" pitchFamily="34" charset="0"/>
              </a:rPr>
              <a:t> one mediator also between God and men, </a:t>
            </a:r>
            <a:r>
              <a:rPr lang="en-US" sz="2000" b="1" i="1" dirty="0">
                <a:solidFill>
                  <a:schemeClr val="bg1"/>
                </a:solidFill>
                <a:latin typeface="Arial" panose="020B0604020202020204" pitchFamily="34" charset="0"/>
                <a:cs typeface="Arial" panose="020B0604020202020204" pitchFamily="34" charset="0"/>
              </a:rPr>
              <a:t>the</a:t>
            </a:r>
            <a:r>
              <a:rPr lang="en-US" sz="2000" b="1" dirty="0">
                <a:solidFill>
                  <a:schemeClr val="bg1"/>
                </a:solidFill>
                <a:latin typeface="Arial" panose="020B0604020202020204" pitchFamily="34" charset="0"/>
                <a:cs typeface="Arial" panose="020B0604020202020204" pitchFamily="34" charset="0"/>
              </a:rPr>
              <a:t> man Christ Jesus, </a:t>
            </a:r>
          </a:p>
        </p:txBody>
      </p:sp>
      <p:sp>
        <p:nvSpPr>
          <p:cNvPr id="32" name="Rectangle 31"/>
          <p:cNvSpPr>
            <a:spLocks noChangeArrowheads="1"/>
          </p:cNvSpPr>
          <p:nvPr/>
        </p:nvSpPr>
        <p:spPr bwMode="auto">
          <a:xfrm>
            <a:off x="4572000" y="2074498"/>
            <a:ext cx="4583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and the truth</a:t>
            </a:r>
          </a:p>
        </p:txBody>
      </p:sp>
      <p:sp>
        <p:nvSpPr>
          <p:cNvPr id="33" name="Rectangle 32"/>
          <p:cNvSpPr>
            <a:spLocks noChangeArrowheads="1"/>
          </p:cNvSpPr>
          <p:nvPr/>
        </p:nvSpPr>
        <p:spPr bwMode="auto">
          <a:xfrm>
            <a:off x="4571999" y="2411573"/>
            <a:ext cx="4583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Jesus is the revealed Word</a:t>
            </a:r>
          </a:p>
        </p:txBody>
      </p:sp>
      <p:sp>
        <p:nvSpPr>
          <p:cNvPr id="34" name="Rectangle 33"/>
          <p:cNvSpPr/>
          <p:nvPr/>
        </p:nvSpPr>
        <p:spPr>
          <a:xfrm>
            <a:off x="4613591" y="5336078"/>
            <a:ext cx="4476796" cy="147090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 (NASB95) </a:t>
            </a:r>
          </a:p>
          <a:p>
            <a:r>
              <a:rPr lang="en-US" sz="2000" b="1" baseline="30000" dirty="0">
                <a:solidFill>
                  <a:schemeClr val="bg1"/>
                </a:solidFill>
                <a:latin typeface="Arial" panose="020B0604020202020204" pitchFamily="34" charset="0"/>
                <a:cs typeface="Arial" panose="020B0604020202020204" pitchFamily="34" charset="0"/>
              </a:rPr>
              <a:t>1</a:t>
            </a:r>
            <a:r>
              <a:rPr lang="en-US" sz="2000" b="1" dirty="0">
                <a:solidFill>
                  <a:schemeClr val="bg1"/>
                </a:solidFill>
                <a:latin typeface="Arial" panose="020B0604020202020204" pitchFamily="34" charset="0"/>
                <a:cs typeface="Arial" panose="020B0604020202020204" pitchFamily="34" charset="0"/>
              </a:rPr>
              <a:t> In the beginning was the Word, and the Word was with God, and the Word was God. </a:t>
            </a:r>
          </a:p>
        </p:txBody>
      </p:sp>
      <p:sp>
        <p:nvSpPr>
          <p:cNvPr id="35" name="Rectangle 34"/>
          <p:cNvSpPr/>
          <p:nvPr/>
        </p:nvSpPr>
        <p:spPr>
          <a:xfrm>
            <a:off x="4613591" y="5687246"/>
            <a:ext cx="4476796" cy="111973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17:17 (NASB95) </a:t>
            </a:r>
          </a:p>
          <a:p>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“Sanctify them in the truth; Your word is truth. </a:t>
            </a:r>
          </a:p>
        </p:txBody>
      </p:sp>
      <p:sp>
        <p:nvSpPr>
          <p:cNvPr id="36" name="Rectangle 35"/>
          <p:cNvSpPr>
            <a:spLocks noChangeArrowheads="1"/>
          </p:cNvSpPr>
          <p:nvPr/>
        </p:nvSpPr>
        <p:spPr bwMode="auto">
          <a:xfrm>
            <a:off x="4571998" y="2716916"/>
            <a:ext cx="4583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The Word is Truth!</a:t>
            </a:r>
          </a:p>
        </p:txBody>
      </p:sp>
      <p:sp>
        <p:nvSpPr>
          <p:cNvPr id="37" name="Rectangle 36"/>
          <p:cNvSpPr/>
          <p:nvPr/>
        </p:nvSpPr>
        <p:spPr>
          <a:xfrm>
            <a:off x="4624704" y="4123398"/>
            <a:ext cx="4476796" cy="268358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John 5:20 (NASB95) </a:t>
            </a:r>
          </a:p>
          <a:p>
            <a:r>
              <a:rPr lang="en-US" sz="2000" b="1" baseline="30000" dirty="0">
                <a:solidFill>
                  <a:schemeClr val="bg1"/>
                </a:solidFill>
                <a:latin typeface="Arial" panose="020B0604020202020204" pitchFamily="34" charset="0"/>
                <a:cs typeface="Arial" panose="020B0604020202020204" pitchFamily="34" charset="0"/>
              </a:rPr>
              <a:t>20</a:t>
            </a:r>
            <a:r>
              <a:rPr lang="en-US" sz="2000" b="1" dirty="0">
                <a:solidFill>
                  <a:schemeClr val="bg1"/>
                </a:solidFill>
                <a:latin typeface="Arial" panose="020B0604020202020204" pitchFamily="34" charset="0"/>
                <a:cs typeface="Arial" panose="020B0604020202020204" pitchFamily="34" charset="0"/>
              </a:rPr>
              <a:t> And we know that the Son of God has come, and has given us understanding so that we may know Him who is true; and we are in Him who is true, in His Son Jesus Christ. This is the true God and eternal life. </a:t>
            </a:r>
          </a:p>
        </p:txBody>
      </p:sp>
      <p:sp>
        <p:nvSpPr>
          <p:cNvPr id="38" name="Rectangle 37"/>
          <p:cNvSpPr>
            <a:spLocks noChangeArrowheads="1"/>
          </p:cNvSpPr>
          <p:nvPr/>
        </p:nvSpPr>
        <p:spPr bwMode="auto">
          <a:xfrm>
            <a:off x="4572000" y="3067051"/>
            <a:ext cx="4583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And the life</a:t>
            </a:r>
          </a:p>
        </p:txBody>
      </p:sp>
      <p:sp>
        <p:nvSpPr>
          <p:cNvPr id="39" name="Rectangle 38"/>
          <p:cNvSpPr>
            <a:spLocks noChangeArrowheads="1"/>
          </p:cNvSpPr>
          <p:nvPr/>
        </p:nvSpPr>
        <p:spPr bwMode="auto">
          <a:xfrm>
            <a:off x="4571999" y="3391864"/>
            <a:ext cx="4583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Jesus is the source of life</a:t>
            </a:r>
          </a:p>
        </p:txBody>
      </p:sp>
      <p:sp>
        <p:nvSpPr>
          <p:cNvPr id="40" name="Rectangle 39"/>
          <p:cNvSpPr/>
          <p:nvPr/>
        </p:nvSpPr>
        <p:spPr>
          <a:xfrm>
            <a:off x="4624704" y="5210175"/>
            <a:ext cx="4476796" cy="159681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5:21 (NASB95) </a:t>
            </a:r>
          </a:p>
          <a:p>
            <a:r>
              <a:rPr lang="en-US" sz="2000" b="1" baseline="30000" dirty="0">
                <a:solidFill>
                  <a:schemeClr val="bg1"/>
                </a:solidFill>
                <a:latin typeface="Arial" panose="020B0604020202020204" pitchFamily="34" charset="0"/>
                <a:cs typeface="Arial" panose="020B0604020202020204" pitchFamily="34" charset="0"/>
              </a:rPr>
              <a:t>21</a:t>
            </a:r>
            <a:r>
              <a:rPr lang="en-US" sz="2000" b="1" dirty="0">
                <a:solidFill>
                  <a:schemeClr val="bg1"/>
                </a:solidFill>
                <a:latin typeface="Arial" panose="020B0604020202020204" pitchFamily="34" charset="0"/>
                <a:cs typeface="Arial" panose="020B0604020202020204" pitchFamily="34" charset="0"/>
              </a:rPr>
              <a:t> “For just as the Father raises the dead and gives them life, even so the Son also gives life to whom He wishes. </a:t>
            </a:r>
          </a:p>
        </p:txBody>
      </p:sp>
      <p:sp>
        <p:nvSpPr>
          <p:cNvPr id="41" name="Rectangle 40"/>
          <p:cNvSpPr/>
          <p:nvPr/>
        </p:nvSpPr>
        <p:spPr>
          <a:xfrm>
            <a:off x="4613591" y="5219707"/>
            <a:ext cx="4476796" cy="159681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John 6:63 (NASB95) </a:t>
            </a:r>
          </a:p>
          <a:p>
            <a:r>
              <a:rPr lang="en-US" sz="2000" b="1" baseline="30000" dirty="0">
                <a:solidFill>
                  <a:schemeClr val="bg1"/>
                </a:solidFill>
              </a:rPr>
              <a:t>63</a:t>
            </a:r>
            <a:r>
              <a:rPr lang="en-US" sz="2000" b="1" dirty="0">
                <a:solidFill>
                  <a:schemeClr val="bg1"/>
                </a:solidFill>
              </a:rPr>
              <a:t> “It is the Spirit who gives life; the flesh profits nothing; the words that I have spoken to you are spirit and are life. </a:t>
            </a:r>
          </a:p>
        </p:txBody>
      </p:sp>
      <p:sp>
        <p:nvSpPr>
          <p:cNvPr id="42" name="Rectangle 41"/>
          <p:cNvSpPr/>
          <p:nvPr/>
        </p:nvSpPr>
        <p:spPr>
          <a:xfrm>
            <a:off x="4613591" y="4555191"/>
            <a:ext cx="4476796" cy="225179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11:25–26 (NASB95) </a:t>
            </a:r>
          </a:p>
          <a:p>
            <a:r>
              <a:rPr lang="en-US" sz="2000" b="1" baseline="30000" dirty="0">
                <a:solidFill>
                  <a:schemeClr val="bg1"/>
                </a:solidFill>
                <a:latin typeface="Arial" panose="020B0604020202020204" pitchFamily="34" charset="0"/>
                <a:cs typeface="Arial" panose="020B0604020202020204" pitchFamily="34" charset="0"/>
              </a:rPr>
              <a:t>25</a:t>
            </a:r>
            <a:r>
              <a:rPr lang="en-US" sz="2000" b="1" dirty="0">
                <a:solidFill>
                  <a:schemeClr val="bg1"/>
                </a:solidFill>
                <a:latin typeface="Arial" panose="020B0604020202020204" pitchFamily="34" charset="0"/>
                <a:cs typeface="Arial" panose="020B0604020202020204" pitchFamily="34" charset="0"/>
              </a:rPr>
              <a:t> Jesus said to her, “I am the resurrection and the life; he who believes in Me will live even if he dies, </a:t>
            </a:r>
            <a:r>
              <a:rPr lang="en-US" sz="2000" b="1" baseline="30000" dirty="0">
                <a:solidFill>
                  <a:schemeClr val="bg1"/>
                </a:solidFill>
                <a:latin typeface="Arial" panose="020B0604020202020204" pitchFamily="34" charset="0"/>
                <a:cs typeface="Arial" panose="020B0604020202020204" pitchFamily="34" charset="0"/>
              </a:rPr>
              <a:t>26</a:t>
            </a:r>
            <a:r>
              <a:rPr lang="en-US" sz="2000" b="1" dirty="0">
                <a:solidFill>
                  <a:schemeClr val="bg1"/>
                </a:solidFill>
                <a:latin typeface="Arial" panose="020B0604020202020204" pitchFamily="34" charset="0"/>
                <a:cs typeface="Arial" panose="020B0604020202020204" pitchFamily="34" charset="0"/>
              </a:rPr>
              <a:t> and everyone who lives and believes in Me will never die. Do you believe this?” </a:t>
            </a:r>
          </a:p>
        </p:txBody>
      </p:sp>
      <p:sp>
        <p:nvSpPr>
          <p:cNvPr id="43" name="Rectangle 42"/>
          <p:cNvSpPr>
            <a:spLocks noChangeArrowheads="1"/>
          </p:cNvSpPr>
          <p:nvPr/>
        </p:nvSpPr>
        <p:spPr bwMode="auto">
          <a:xfrm>
            <a:off x="4549774" y="3773139"/>
            <a:ext cx="45831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No one comes to the Father but through Me</a:t>
            </a:r>
          </a:p>
        </p:txBody>
      </p:sp>
      <p:sp>
        <p:nvSpPr>
          <p:cNvPr id="44" name="Rectangle 43"/>
          <p:cNvSpPr>
            <a:spLocks noChangeArrowheads="1"/>
          </p:cNvSpPr>
          <p:nvPr/>
        </p:nvSpPr>
        <p:spPr bwMode="auto">
          <a:xfrm>
            <a:off x="4560887" y="4421759"/>
            <a:ext cx="45831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We are reconciled to the Father through submitting to the teaching of Jesus Christ! There is NO OTHER WAY!</a:t>
            </a:r>
          </a:p>
        </p:txBody>
      </p:sp>
      <p:sp>
        <p:nvSpPr>
          <p:cNvPr id="45" name="Rectangle 44"/>
          <p:cNvSpPr/>
          <p:nvPr/>
        </p:nvSpPr>
        <p:spPr>
          <a:xfrm>
            <a:off x="11113" y="3037595"/>
            <a:ext cx="4571546" cy="298164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2 John 9 (NASB95) </a:t>
            </a:r>
          </a:p>
          <a:p>
            <a:r>
              <a:rPr lang="en-US" sz="2000" b="1" baseline="30000" dirty="0">
                <a:solidFill>
                  <a:schemeClr val="bg1"/>
                </a:solidFill>
                <a:latin typeface="Arial" panose="020B0604020202020204" pitchFamily="34" charset="0"/>
                <a:cs typeface="Arial" panose="020B0604020202020204" pitchFamily="34" charset="0"/>
              </a:rPr>
              <a:t>9</a:t>
            </a:r>
            <a:r>
              <a:rPr lang="en-US" sz="2000" b="1" dirty="0">
                <a:solidFill>
                  <a:schemeClr val="bg1"/>
                </a:solidFill>
                <a:latin typeface="Arial" panose="020B0604020202020204" pitchFamily="34" charset="0"/>
                <a:cs typeface="Arial" panose="020B0604020202020204" pitchFamily="34" charset="0"/>
              </a:rPr>
              <a:t> Anyone who goes too far and does not abide in the teaching of Christ, does not have God; the one who abides in the teaching, he has both the Father and the Son. </a:t>
            </a:r>
          </a:p>
        </p:txBody>
      </p:sp>
      <p:sp>
        <p:nvSpPr>
          <p:cNvPr id="46" name="Rectangle 45"/>
          <p:cNvSpPr/>
          <p:nvPr/>
        </p:nvSpPr>
        <p:spPr>
          <a:xfrm>
            <a:off x="4632279" y="5434751"/>
            <a:ext cx="4476796" cy="138176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10:9 (NASB95) </a:t>
            </a:r>
          </a:p>
          <a:p>
            <a:r>
              <a:rPr lang="en-US" sz="2000" b="1" baseline="30000" dirty="0">
                <a:solidFill>
                  <a:schemeClr val="bg1"/>
                </a:solidFill>
                <a:latin typeface="Arial" panose="020B0604020202020204" pitchFamily="34" charset="0"/>
                <a:cs typeface="Arial" panose="020B0604020202020204" pitchFamily="34" charset="0"/>
              </a:rPr>
              <a:t>9</a:t>
            </a:r>
            <a:r>
              <a:rPr lang="en-US" sz="2000" b="1" dirty="0">
                <a:solidFill>
                  <a:schemeClr val="bg1"/>
                </a:solidFill>
                <a:latin typeface="Arial" panose="020B0604020202020204" pitchFamily="34" charset="0"/>
                <a:cs typeface="Arial" panose="020B0604020202020204" pitchFamily="34" charset="0"/>
              </a:rPr>
              <a:t> “I am the door; if anyone enters through Me, he will be saved, and will go in and out and find pasture. </a:t>
            </a:r>
          </a:p>
        </p:txBody>
      </p:sp>
    </p:spTree>
    <p:extLst>
      <p:ext uri="{BB962C8B-B14F-4D97-AF65-F5344CB8AC3E}">
        <p14:creationId xmlns:p14="http://schemas.microsoft.com/office/powerpoint/2010/main" val="114397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xit" presetSubtype="0" fill="hold" grpId="1" nodeType="withEffect">
                                  <p:stCondLst>
                                    <p:cond delay="0"/>
                                  </p:stCondLst>
                                  <p:childTnLst>
                                    <p:animEffect transition="out" filter="fade">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xit" presetSubtype="0" fill="hold" grpId="1" nodeType="with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30"/>
                                        </p:tgtEl>
                                      </p:cBhvr>
                                    </p:animEffect>
                                    <p:set>
                                      <p:cBhvr>
                                        <p:cTn id="50" dur="1" fill="hold">
                                          <p:stCondLst>
                                            <p:cond delay="499"/>
                                          </p:stCondLst>
                                        </p:cTn>
                                        <p:tgtEl>
                                          <p:spTgt spid="30"/>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31"/>
                                        </p:tgtEl>
                                      </p:cBhvr>
                                    </p:animEffect>
                                    <p:set>
                                      <p:cBhvr>
                                        <p:cTn id="58" dur="1" fill="hold">
                                          <p:stCondLst>
                                            <p:cond delay="499"/>
                                          </p:stCondLst>
                                        </p:cTn>
                                        <p:tgtEl>
                                          <p:spTgt spid="31"/>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xit" presetSubtype="0" fill="hold" grpId="1" nodeType="withEffect">
                                  <p:stCondLst>
                                    <p:cond delay="0"/>
                                  </p:stCondLst>
                                  <p:childTnLst>
                                    <p:animEffect transition="out" filter="fade">
                                      <p:cBhvr>
                                        <p:cTn id="76" dur="500"/>
                                        <p:tgtEl>
                                          <p:spTgt spid="34"/>
                                        </p:tgtEl>
                                      </p:cBhvr>
                                    </p:animEffect>
                                    <p:set>
                                      <p:cBhvr>
                                        <p:cTn id="77" dur="1" fill="hold">
                                          <p:stCondLst>
                                            <p:cond delay="499"/>
                                          </p:stCondLst>
                                        </p:cTn>
                                        <p:tgtEl>
                                          <p:spTgt spid="34"/>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35"/>
                                        </p:tgtEl>
                                      </p:cBhvr>
                                    </p:animEffect>
                                    <p:set>
                                      <p:cBhvr>
                                        <p:cTn id="85" dur="1" fill="hold">
                                          <p:stCondLst>
                                            <p:cond delay="499"/>
                                          </p:stCondLst>
                                        </p:cTn>
                                        <p:tgtEl>
                                          <p:spTgt spid="35"/>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40"/>
                                        </p:tgtEl>
                                      </p:cBhvr>
                                    </p:animEffect>
                                    <p:set>
                                      <p:cBhvr>
                                        <p:cTn id="109" dur="1" fill="hold">
                                          <p:stCondLst>
                                            <p:cond delay="499"/>
                                          </p:stCondLst>
                                        </p:cTn>
                                        <p:tgtEl>
                                          <p:spTgt spid="40"/>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500"/>
                                        <p:tgtEl>
                                          <p:spTgt spid="41"/>
                                        </p:tgtEl>
                                      </p:cBhvr>
                                    </p:animEffect>
                                    <p:set>
                                      <p:cBhvr>
                                        <p:cTn id="117" dur="1" fill="hold">
                                          <p:stCondLst>
                                            <p:cond delay="499"/>
                                          </p:stCondLst>
                                        </p:cTn>
                                        <p:tgtEl>
                                          <p:spTgt spid="41"/>
                                        </p:tgtEl>
                                        <p:attrNameLst>
                                          <p:attrName>style.visibility</p:attrName>
                                        </p:attrNameLst>
                                      </p:cBhvr>
                                      <p:to>
                                        <p:strVal val="hidden"/>
                                      </p:to>
                                    </p:set>
                                  </p:childTnLst>
                                </p:cTn>
                              </p:par>
                              <p:par>
                                <p:cTn id="118" presetID="10"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42"/>
                                        </p:tgtEl>
                                      </p:cBhvr>
                                    </p:animEffect>
                                    <p:set>
                                      <p:cBhvr>
                                        <p:cTn id="125" dur="1" fill="hold">
                                          <p:stCondLst>
                                            <p:cond delay="499"/>
                                          </p:stCondLst>
                                        </p:cTn>
                                        <p:tgtEl>
                                          <p:spTgt spid="42"/>
                                        </p:tgtEl>
                                        <p:attrNameLst>
                                          <p:attrName>style.visibility</p:attrName>
                                        </p:attrNameLst>
                                      </p:cBhvr>
                                      <p:to>
                                        <p:strVal val="hidden"/>
                                      </p:to>
                                    </p:set>
                                  </p:childTnLst>
                                </p:cTn>
                              </p:par>
                              <p:par>
                                <p:cTn id="126" presetID="10" presetClass="entr" presetSubtype="0" fill="hold" grpId="0" nodeType="with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fade">
                                      <p:cBhvr>
                                        <p:cTn id="128" dur="500"/>
                                        <p:tgtEl>
                                          <p:spTgt spid="4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500"/>
                                        <p:tgtEl>
                                          <p:spTgt spid="4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fade">
                                      <p:cBhvr>
                                        <p:cTn id="13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6" grpId="1" animBg="1"/>
      <p:bldP spid="27" grpId="0"/>
      <p:bldP spid="28" grpId="0" animBg="1"/>
      <p:bldP spid="28" grpId="1" animBg="1"/>
      <p:bldP spid="29" grpId="0"/>
      <p:bldP spid="30" grpId="0" animBg="1"/>
      <p:bldP spid="30" grpId="1" animBg="1"/>
      <p:bldP spid="31" grpId="0" animBg="1"/>
      <p:bldP spid="31" grpId="1" animBg="1"/>
      <p:bldP spid="32" grpId="0"/>
      <p:bldP spid="33" grpId="0"/>
      <p:bldP spid="34" grpId="0" animBg="1"/>
      <p:bldP spid="34" grpId="1" animBg="1"/>
      <p:bldP spid="35" grpId="0" animBg="1"/>
      <p:bldP spid="35" grpId="1" animBg="1"/>
      <p:bldP spid="36" grpId="0"/>
      <p:bldP spid="37" grpId="0" animBg="1"/>
      <p:bldP spid="37" grpId="1" animBg="1"/>
      <p:bldP spid="38" grpId="0"/>
      <p:bldP spid="39" grpId="0"/>
      <p:bldP spid="40" grpId="0" animBg="1"/>
      <p:bldP spid="40" grpId="1" animBg="1"/>
      <p:bldP spid="41" grpId="0" animBg="1"/>
      <p:bldP spid="41" grpId="1" animBg="1"/>
      <p:bldP spid="42" grpId="0" animBg="1"/>
      <p:bldP spid="42" grpId="1" animBg="1"/>
      <p:bldP spid="43" grpId="0"/>
      <p:bldP spid="44" grpId="0"/>
      <p:bldP spid="45" grpId="0" animBg="1"/>
      <p:bldP spid="46" grpId="0" animBg="1"/>
      <p:bldP spid="4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4626746"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2631490"/>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14:6 (NASB95) </a:t>
            </a:r>
          </a:p>
          <a:p>
            <a:pPr>
              <a:lnSpc>
                <a:spcPct val="150000"/>
              </a:lnSpc>
            </a:pPr>
            <a:r>
              <a:rPr lang="en-US" sz="2200" b="1" baseline="30000" dirty="0">
                <a:latin typeface="Arial" pitchFamily="34" charset="0"/>
                <a:cs typeface="Arial" pitchFamily="34" charset="0"/>
              </a:rPr>
              <a:t>6</a:t>
            </a:r>
            <a:r>
              <a:rPr lang="en-US" sz="2200" b="1" dirty="0">
                <a:latin typeface="Arial" pitchFamily="34" charset="0"/>
                <a:cs typeface="Arial" pitchFamily="34" charset="0"/>
              </a:rPr>
              <a:t> Jesus said to him, “I am the way, and the truth, and the life; no one comes to the Father but through Me. </a:t>
            </a:r>
          </a:p>
        </p:txBody>
      </p:sp>
      <p:sp>
        <p:nvSpPr>
          <p:cNvPr id="8" name="Text Placeholder 1"/>
          <p:cNvSpPr txBox="1">
            <a:spLocks/>
          </p:cNvSpPr>
          <p:nvPr/>
        </p:nvSpPr>
        <p:spPr>
          <a:xfrm>
            <a:off x="186508" y="3086100"/>
            <a:ext cx="4259263" cy="681038"/>
          </a:xfrm>
          <a:prstGeom prst="rect">
            <a:avLst/>
          </a:prstGeom>
        </p:spPr>
        <p:txBody>
          <a:bodyPr/>
          <a:lstStyle/>
          <a:p>
            <a:pPr>
              <a:spcBef>
                <a:spcPct val="20000"/>
              </a:spcBef>
              <a:defRPr/>
            </a:pPr>
            <a:r>
              <a:rPr lang="en-US" sz="2800" b="1" dirty="0">
                <a:latin typeface="Arial" panose="020B0604020202020204" pitchFamily="34" charset="0"/>
                <a:cs typeface="Arial" panose="020B0604020202020204" pitchFamily="34" charset="0"/>
              </a:rPr>
              <a:t>Sixth “I AM” Statement</a:t>
            </a:r>
            <a:endParaRPr lang="en-US" sz="24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186508" y="3652838"/>
            <a:ext cx="4137842"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6508" y="3067051"/>
            <a:ext cx="4137842"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1113" y="3761054"/>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bread of life - 6:35, 48, 51 </a:t>
            </a:r>
          </a:p>
        </p:txBody>
      </p:sp>
      <p:sp>
        <p:nvSpPr>
          <p:cNvPr id="13" name="Rectangle 12"/>
          <p:cNvSpPr>
            <a:spLocks noChangeArrowheads="1"/>
          </p:cNvSpPr>
          <p:nvPr/>
        </p:nvSpPr>
        <p:spPr bwMode="auto">
          <a:xfrm>
            <a:off x="11113" y="4161164"/>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light of the world - 8:12 </a:t>
            </a:r>
          </a:p>
        </p:txBody>
      </p:sp>
      <p:sp>
        <p:nvSpPr>
          <p:cNvPr id="15" name="Rectangle 14"/>
          <p:cNvSpPr>
            <a:spLocks noChangeArrowheads="1"/>
          </p:cNvSpPr>
          <p:nvPr/>
        </p:nvSpPr>
        <p:spPr bwMode="auto">
          <a:xfrm>
            <a:off x="0" y="4555190"/>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door - 10:7, 9 </a:t>
            </a:r>
          </a:p>
        </p:txBody>
      </p:sp>
      <p:sp>
        <p:nvSpPr>
          <p:cNvPr id="17" name="Rectangle 16"/>
          <p:cNvSpPr>
            <a:spLocks noChangeArrowheads="1"/>
          </p:cNvSpPr>
          <p:nvPr/>
        </p:nvSpPr>
        <p:spPr bwMode="auto">
          <a:xfrm>
            <a:off x="-11114" y="4949216"/>
            <a:ext cx="4728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good shepherd - 10:11, 14 </a:t>
            </a:r>
          </a:p>
        </p:txBody>
      </p:sp>
      <p:sp>
        <p:nvSpPr>
          <p:cNvPr id="19" name="Rectangle 18"/>
          <p:cNvSpPr>
            <a:spLocks noChangeArrowheads="1"/>
          </p:cNvSpPr>
          <p:nvPr/>
        </p:nvSpPr>
        <p:spPr bwMode="auto">
          <a:xfrm>
            <a:off x="0" y="5349326"/>
            <a:ext cx="47283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resurrection and the life - 11:25 </a:t>
            </a:r>
          </a:p>
        </p:txBody>
      </p:sp>
      <p:sp>
        <p:nvSpPr>
          <p:cNvPr id="21" name="Rectangle 20"/>
          <p:cNvSpPr>
            <a:spLocks noChangeArrowheads="1"/>
          </p:cNvSpPr>
          <p:nvPr/>
        </p:nvSpPr>
        <p:spPr bwMode="auto">
          <a:xfrm>
            <a:off x="-11113" y="6023476"/>
            <a:ext cx="4728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solidFill>
                  <a:srgbClr val="FFFF00"/>
                </a:solidFill>
                <a:latin typeface="Arial" panose="020B0604020202020204" pitchFamily="34" charset="0"/>
                <a:cs typeface="Arial" panose="020B0604020202020204" pitchFamily="34" charset="0"/>
              </a:rPr>
              <a:t>I am the way, &amp; the truth, &amp; the life</a:t>
            </a:r>
          </a:p>
        </p:txBody>
      </p:sp>
      <p:sp>
        <p:nvSpPr>
          <p:cNvPr id="22" name="Rectangle 21"/>
          <p:cNvSpPr>
            <a:spLocks noChangeArrowheads="1"/>
          </p:cNvSpPr>
          <p:nvPr/>
        </p:nvSpPr>
        <p:spPr bwMode="auto">
          <a:xfrm>
            <a:off x="-3560" y="6420125"/>
            <a:ext cx="4728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true vine – 15:1</a:t>
            </a:r>
          </a:p>
        </p:txBody>
      </p:sp>
      <p:sp>
        <p:nvSpPr>
          <p:cNvPr id="48" name="Rectangle 47"/>
          <p:cNvSpPr/>
          <p:nvPr/>
        </p:nvSpPr>
        <p:spPr>
          <a:xfrm>
            <a:off x="4692605" y="665355"/>
            <a:ext cx="4389437" cy="552729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2060"/>
                </a:solidFill>
                <a:cs typeface="Arial" panose="020B0604020202020204" pitchFamily="34" charset="0"/>
              </a:rPr>
              <a:t>The meditation of Thomas à Kempis is often quoted:</a:t>
            </a:r>
            <a:br>
              <a:rPr lang="en-US" sz="2000" b="1" dirty="0">
                <a:solidFill>
                  <a:srgbClr val="002060"/>
                </a:solidFill>
                <a:cs typeface="Arial" panose="020B0604020202020204" pitchFamily="34" charset="0"/>
              </a:rPr>
            </a:br>
            <a:endParaRPr lang="en-US" sz="2000" b="1" dirty="0">
              <a:solidFill>
                <a:srgbClr val="002060"/>
              </a:solidFill>
              <a:cs typeface="Arial" panose="020B0604020202020204" pitchFamily="34" charset="0"/>
            </a:endParaRPr>
          </a:p>
          <a:p>
            <a:r>
              <a:rPr lang="en-US" sz="2000" b="1" dirty="0">
                <a:solidFill>
                  <a:srgbClr val="002060"/>
                </a:solidFill>
                <a:cs typeface="Arial" panose="020B0604020202020204" pitchFamily="34" charset="0"/>
              </a:rPr>
              <a:t>Follow thou me. I am the way and the truth and the life. Without the way there is no going; without the truth there is no knowing; without the life there is no living. I am the way which thou must follow; the truth which thou must believe; the life for which thou must hope. I am the inviolable way; the infallible truth, the never-ending life. I am the straightest way; the sovereign truth; life true, life blessed, life uncreated.</a:t>
            </a:r>
            <a:r>
              <a:rPr lang="en-US" sz="2000" b="1" baseline="30000" dirty="0">
                <a:solidFill>
                  <a:srgbClr val="002060"/>
                </a:solidFill>
                <a:cs typeface="Arial" panose="020B0604020202020204" pitchFamily="34" charset="0"/>
              </a:rPr>
              <a:t>4</a:t>
            </a:r>
            <a:br>
              <a:rPr lang="en-US" sz="2000" b="1" baseline="30000" dirty="0">
                <a:solidFill>
                  <a:srgbClr val="002060"/>
                </a:solidFill>
                <a:cs typeface="Arial" panose="020B0604020202020204" pitchFamily="34" charset="0"/>
              </a:rPr>
            </a:br>
            <a:endParaRPr lang="en-US" sz="2000" b="1" baseline="30000" dirty="0">
              <a:solidFill>
                <a:srgbClr val="002060"/>
              </a:solidFill>
              <a:cs typeface="Arial" panose="020B0604020202020204" pitchFamily="34" charset="0"/>
            </a:endParaRPr>
          </a:p>
          <a:p>
            <a:r>
              <a:rPr lang="en-US" sz="900" b="1" dirty="0">
                <a:solidFill>
                  <a:srgbClr val="002060"/>
                </a:solidFill>
                <a:cs typeface="Arial" panose="020B0604020202020204" pitchFamily="34" charset="0"/>
              </a:rPr>
              <a:t>4 The Imitation of Christ, 56. 1.</a:t>
            </a:r>
          </a:p>
          <a:p>
            <a:r>
              <a:rPr lang="en-US" sz="900" b="1" dirty="0">
                <a:solidFill>
                  <a:srgbClr val="002060"/>
                </a:solidFill>
                <a:cs typeface="Arial" panose="020B0604020202020204" pitchFamily="34" charset="0"/>
              </a:rPr>
              <a:t> Carson, D. A. (1991). The Gospel according to John (p. 492). Leicester, England; Grand Rapids, MI: Inter-Varsity Press; W.B. Eerdmans.</a:t>
            </a:r>
          </a:p>
        </p:txBody>
      </p:sp>
    </p:spTree>
    <p:extLst>
      <p:ext uri="{BB962C8B-B14F-4D97-AF65-F5344CB8AC3E}">
        <p14:creationId xmlns:p14="http://schemas.microsoft.com/office/powerpoint/2010/main" val="212183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61925"/>
            <a:ext cx="4426721" cy="720197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14:7-9 (NASB95) </a:t>
            </a:r>
          </a:p>
          <a:p>
            <a:pPr>
              <a:lnSpc>
                <a:spcPct val="150000"/>
              </a:lnSpc>
            </a:pPr>
            <a:r>
              <a:rPr lang="en-US" sz="2200" b="1" baseline="30000" dirty="0">
                <a:latin typeface="Arial" pitchFamily="34" charset="0"/>
                <a:cs typeface="Arial" pitchFamily="34" charset="0"/>
              </a:rPr>
              <a:t>7</a:t>
            </a:r>
            <a:r>
              <a:rPr lang="en-US" sz="2200" b="1" dirty="0">
                <a:latin typeface="Arial" pitchFamily="34" charset="0"/>
                <a:cs typeface="Arial" pitchFamily="34" charset="0"/>
              </a:rPr>
              <a:t> “If you had known Me, you would have known My Father also; from now on you know Him, and have seen Him.”</a:t>
            </a:r>
          </a:p>
          <a:p>
            <a:pPr>
              <a:lnSpc>
                <a:spcPct val="150000"/>
              </a:lnSpc>
            </a:pPr>
            <a:r>
              <a:rPr lang="en-US" sz="2200" b="1" baseline="30000" dirty="0">
                <a:latin typeface="Arial" pitchFamily="34" charset="0"/>
                <a:cs typeface="Arial" pitchFamily="34" charset="0"/>
              </a:rPr>
              <a:t>8</a:t>
            </a:r>
            <a:r>
              <a:rPr lang="en-US" sz="2200" b="1" dirty="0">
                <a:latin typeface="Arial" pitchFamily="34" charset="0"/>
                <a:cs typeface="Arial" pitchFamily="34" charset="0"/>
              </a:rPr>
              <a:t> Philip said to Him, “Lord, show us the Father, and it is enough for us.” </a:t>
            </a:r>
            <a:r>
              <a:rPr lang="en-US" sz="2200" b="1" baseline="30000" dirty="0">
                <a:latin typeface="Arial" pitchFamily="34" charset="0"/>
                <a:cs typeface="Arial" pitchFamily="34" charset="0"/>
              </a:rPr>
              <a:t>9</a:t>
            </a:r>
            <a:r>
              <a:rPr lang="en-US" sz="2200" b="1" dirty="0">
                <a:latin typeface="Arial" pitchFamily="34" charset="0"/>
                <a:cs typeface="Arial" pitchFamily="34" charset="0"/>
              </a:rPr>
              <a:t> Jesus said to him, “Have I been so long with you, and </a:t>
            </a:r>
            <a:r>
              <a:rPr lang="en-US" sz="2200" b="1" i="1" dirty="0">
                <a:latin typeface="Arial" pitchFamily="34" charset="0"/>
                <a:cs typeface="Arial" pitchFamily="34" charset="0"/>
              </a:rPr>
              <a:t>yet</a:t>
            </a:r>
            <a:r>
              <a:rPr lang="en-US" sz="2200" b="1" dirty="0">
                <a:latin typeface="Arial" pitchFamily="34" charset="0"/>
                <a:cs typeface="Arial" pitchFamily="34" charset="0"/>
              </a:rPr>
              <a:t> you have not come to know Me, Philip? He who has seen Me has seen the Father; how </a:t>
            </a:r>
            <a:r>
              <a:rPr lang="en-US" sz="2200" b="1" i="1" dirty="0">
                <a:latin typeface="Arial" pitchFamily="34" charset="0"/>
                <a:cs typeface="Arial" pitchFamily="34" charset="0"/>
              </a:rPr>
              <a:t>can</a:t>
            </a:r>
            <a:r>
              <a:rPr lang="en-US" sz="2200" b="1" dirty="0">
                <a:latin typeface="Arial" pitchFamily="34" charset="0"/>
                <a:cs typeface="Arial" pitchFamily="34" charset="0"/>
              </a:rPr>
              <a:t> you say, ‘Show us the Father’? </a:t>
            </a:r>
          </a:p>
        </p:txBody>
      </p:sp>
      <p:sp>
        <p:nvSpPr>
          <p:cNvPr id="8" name="Rectangle 7"/>
          <p:cNvSpPr>
            <a:spLocks noChangeArrowheads="1"/>
          </p:cNvSpPr>
          <p:nvPr/>
        </p:nvSpPr>
        <p:spPr bwMode="auto">
          <a:xfrm>
            <a:off x="4426721" y="0"/>
            <a:ext cx="47172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The disciples have not yet fully come to see Jesus as </a:t>
            </a:r>
            <a:r>
              <a:rPr lang="en-US" sz="2000" b="1" i="1" dirty="0">
                <a:latin typeface="Arial" panose="020B0604020202020204" pitchFamily="34" charset="0"/>
                <a:cs typeface="Arial" panose="020B0604020202020204" pitchFamily="34" charset="0"/>
              </a:rPr>
              <a:t>“the image of the invisible God” - Col. 1:15</a:t>
            </a:r>
            <a:endParaRPr lang="en-US" sz="2000" b="1" dirty="0">
              <a:latin typeface="Arial" panose="020B0604020202020204" pitchFamily="34" charset="0"/>
              <a:cs typeface="Arial" panose="020B0604020202020204" pitchFamily="34" charset="0"/>
            </a:endParaRPr>
          </a:p>
        </p:txBody>
      </p:sp>
      <p:sp>
        <p:nvSpPr>
          <p:cNvPr id="9" name="Rectangle 8"/>
          <p:cNvSpPr/>
          <p:nvPr/>
        </p:nvSpPr>
        <p:spPr>
          <a:xfrm>
            <a:off x="4632279" y="5434751"/>
            <a:ext cx="4476796" cy="138176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Colossians 1:15 (NASB95) </a:t>
            </a:r>
          </a:p>
          <a:p>
            <a:r>
              <a:rPr lang="en-US" sz="2000" b="1" baseline="30000" dirty="0">
                <a:solidFill>
                  <a:schemeClr val="bg1"/>
                </a:solidFill>
                <a:latin typeface="Arial" panose="020B0604020202020204" pitchFamily="34" charset="0"/>
                <a:cs typeface="Arial" panose="020B0604020202020204" pitchFamily="34" charset="0"/>
              </a:rPr>
              <a:t>15</a:t>
            </a:r>
            <a:r>
              <a:rPr lang="en-US" sz="2000" b="1" dirty="0">
                <a:solidFill>
                  <a:schemeClr val="bg1"/>
                </a:solidFill>
                <a:latin typeface="Arial" panose="020B0604020202020204" pitchFamily="34" charset="0"/>
                <a:cs typeface="Arial" panose="020B0604020202020204" pitchFamily="34" charset="0"/>
              </a:rPr>
              <a:t> He is the image of the invisible God, the firstborn of all creation. </a:t>
            </a:r>
          </a:p>
        </p:txBody>
      </p:sp>
      <p:sp>
        <p:nvSpPr>
          <p:cNvPr id="10" name="Rectangle 9"/>
          <p:cNvSpPr>
            <a:spLocks noChangeArrowheads="1"/>
          </p:cNvSpPr>
          <p:nvPr/>
        </p:nvSpPr>
        <p:spPr bwMode="auto">
          <a:xfrm>
            <a:off x="4426721" y="1015663"/>
            <a:ext cx="47172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Although not the same person, Jesus revealed the Father’s divine attitude and character</a:t>
            </a:r>
          </a:p>
        </p:txBody>
      </p:sp>
      <p:sp>
        <p:nvSpPr>
          <p:cNvPr id="11" name="Rectangle 10"/>
          <p:cNvSpPr/>
          <p:nvPr/>
        </p:nvSpPr>
        <p:spPr>
          <a:xfrm>
            <a:off x="4632279" y="2466976"/>
            <a:ext cx="4476796" cy="434954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Hebrews 1:3 (NASB95) </a:t>
            </a:r>
          </a:p>
          <a:p>
            <a:r>
              <a:rPr lang="en-US" sz="2000" b="1" baseline="30000" dirty="0">
                <a:solidFill>
                  <a:schemeClr val="bg1"/>
                </a:solidFill>
                <a:latin typeface="Arial" panose="020B0604020202020204" pitchFamily="34" charset="0"/>
                <a:cs typeface="Arial" panose="020B0604020202020204" pitchFamily="34" charset="0"/>
              </a:rPr>
              <a:t>3</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And He is the radiance of His glory and the exact representation of His nature</a:t>
            </a:r>
            <a:r>
              <a:rPr lang="en-US" sz="2000" b="1" dirty="0">
                <a:solidFill>
                  <a:schemeClr val="bg1"/>
                </a:solidFill>
                <a:latin typeface="Arial" panose="020B0604020202020204" pitchFamily="34" charset="0"/>
                <a:cs typeface="Arial" panose="020B0604020202020204" pitchFamily="34" charset="0"/>
              </a:rPr>
              <a:t>, and upholds all things by the word of His power. When He had made purification of sins, He sat down at the right hand of the Majesty on high, </a:t>
            </a:r>
            <a:br>
              <a:rPr lang="en-US" sz="2000" b="1" dirty="0">
                <a:solidFill>
                  <a:schemeClr val="bg1"/>
                </a:solidFill>
                <a:latin typeface="Arial" panose="020B0604020202020204" pitchFamily="34" charset="0"/>
                <a:cs typeface="Arial" panose="020B0604020202020204" pitchFamily="34" charset="0"/>
              </a:rPr>
            </a:br>
            <a:endParaRPr lang="en-US" sz="24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John 6:38 (NASB95) </a:t>
            </a:r>
          </a:p>
          <a:p>
            <a:r>
              <a:rPr lang="en-US" sz="2000" b="1" baseline="30000" dirty="0">
                <a:solidFill>
                  <a:schemeClr val="bg1"/>
                </a:solidFill>
                <a:latin typeface="Arial" panose="020B0604020202020204" pitchFamily="34" charset="0"/>
                <a:cs typeface="Arial" panose="020B0604020202020204" pitchFamily="34" charset="0"/>
              </a:rPr>
              <a:t>38</a:t>
            </a:r>
            <a:r>
              <a:rPr lang="en-US" sz="2000" b="1" dirty="0">
                <a:solidFill>
                  <a:schemeClr val="bg1"/>
                </a:solidFill>
                <a:latin typeface="Arial" panose="020B0604020202020204" pitchFamily="34" charset="0"/>
                <a:cs typeface="Arial" panose="020B0604020202020204" pitchFamily="34" charset="0"/>
              </a:rPr>
              <a:t> “For </a:t>
            </a:r>
            <a:r>
              <a:rPr lang="en-US" sz="2000" b="1" u="sng" dirty="0">
                <a:solidFill>
                  <a:schemeClr val="bg1"/>
                </a:solidFill>
                <a:latin typeface="Arial" panose="020B0604020202020204" pitchFamily="34" charset="0"/>
                <a:cs typeface="Arial" panose="020B0604020202020204" pitchFamily="34" charset="0"/>
              </a:rPr>
              <a:t>I have come down from heaven, not to do My own will, but the will of Him who sent Me</a:t>
            </a:r>
            <a:r>
              <a:rPr lang="en-US" sz="2000" b="1" dirty="0">
                <a:solidFill>
                  <a:schemeClr val="bg1"/>
                </a:solidFill>
                <a:latin typeface="Arial" panose="020B0604020202020204" pitchFamily="34" charset="0"/>
                <a:cs typeface="Arial" panose="020B0604020202020204" pitchFamily="34" charset="0"/>
              </a:rPr>
              <a:t>. </a:t>
            </a:r>
          </a:p>
        </p:txBody>
      </p:sp>
      <p:sp>
        <p:nvSpPr>
          <p:cNvPr id="12" name="Rectangle 11"/>
          <p:cNvSpPr>
            <a:spLocks noChangeArrowheads="1"/>
          </p:cNvSpPr>
          <p:nvPr/>
        </p:nvSpPr>
        <p:spPr bwMode="auto">
          <a:xfrm>
            <a:off x="4426721" y="2033827"/>
            <a:ext cx="47172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seems to be rebuking Philip. Philip had been with Him from the beginning of His ministry</a:t>
            </a:r>
          </a:p>
        </p:txBody>
      </p:sp>
      <p:sp>
        <p:nvSpPr>
          <p:cNvPr id="13" name="Rectangle 12"/>
          <p:cNvSpPr/>
          <p:nvPr/>
        </p:nvSpPr>
        <p:spPr>
          <a:xfrm>
            <a:off x="4632279" y="5181600"/>
            <a:ext cx="4476796" cy="163491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1:43 (NASB95) </a:t>
            </a:r>
          </a:p>
          <a:p>
            <a:r>
              <a:rPr lang="en-US" sz="2000" b="1" baseline="30000" dirty="0">
                <a:solidFill>
                  <a:schemeClr val="bg1"/>
                </a:solidFill>
                <a:latin typeface="Arial" panose="020B0604020202020204" pitchFamily="34" charset="0"/>
                <a:cs typeface="Arial" panose="020B0604020202020204" pitchFamily="34" charset="0"/>
              </a:rPr>
              <a:t>43</a:t>
            </a:r>
            <a:r>
              <a:rPr lang="en-US" sz="2000" b="1" dirty="0">
                <a:solidFill>
                  <a:schemeClr val="bg1"/>
                </a:solidFill>
                <a:latin typeface="Arial" panose="020B0604020202020204" pitchFamily="34" charset="0"/>
                <a:cs typeface="Arial" panose="020B0604020202020204" pitchFamily="34" charset="0"/>
              </a:rPr>
              <a:t> The next day He purposed to go into Galilee, and He found Philip. And Jesus said to him, “Follow Me.”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0" grpId="0"/>
      <p:bldP spid="11" grpId="0" animBg="1"/>
      <p:bldP spid="11" grpId="1" animBg="1"/>
      <p:bldP spid="12"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14:10–11 (NASB95) </a:t>
            </a:r>
          </a:p>
          <a:p>
            <a:pPr>
              <a:lnSpc>
                <a:spcPct val="150000"/>
              </a:lnSpc>
            </a:pPr>
            <a:r>
              <a:rPr lang="en-US" sz="2200" b="1" baseline="30000" dirty="0">
                <a:latin typeface="Arial" pitchFamily="34" charset="0"/>
                <a:cs typeface="Arial" pitchFamily="34" charset="0"/>
              </a:rPr>
              <a:t>10</a:t>
            </a:r>
            <a:r>
              <a:rPr lang="en-US" sz="2200" b="1" dirty="0">
                <a:latin typeface="Arial" pitchFamily="34" charset="0"/>
                <a:cs typeface="Arial" pitchFamily="34" charset="0"/>
              </a:rPr>
              <a:t> “Do you not believe that I am in the Father, and the Father is in Me? The words that I say to you I do not speak on My own initiative, but the Father abiding in Me does His works. </a:t>
            </a:r>
            <a:r>
              <a:rPr lang="en-US" sz="2200" b="1" baseline="30000" dirty="0">
                <a:latin typeface="Arial" pitchFamily="34" charset="0"/>
                <a:cs typeface="Arial" pitchFamily="34" charset="0"/>
              </a:rPr>
              <a:t>11</a:t>
            </a:r>
            <a:r>
              <a:rPr lang="en-US" sz="2200" b="1" dirty="0">
                <a:latin typeface="Arial" pitchFamily="34" charset="0"/>
                <a:cs typeface="Arial" pitchFamily="34" charset="0"/>
              </a:rPr>
              <a:t> “Believe Me that I am in the Father and the Father is in Me; otherwise believe because of the works themselves. </a:t>
            </a:r>
          </a:p>
        </p:txBody>
      </p:sp>
      <p:sp>
        <p:nvSpPr>
          <p:cNvPr id="8" name="Rectangle 7"/>
          <p:cNvSpPr>
            <a:spLocks noChangeArrowheads="1"/>
          </p:cNvSpPr>
          <p:nvPr/>
        </p:nvSpPr>
        <p:spPr bwMode="auto">
          <a:xfrm>
            <a:off x="4426721" y="-1011"/>
            <a:ext cx="4717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Do you not believe …</a:t>
            </a:r>
          </a:p>
        </p:txBody>
      </p:sp>
      <p:sp>
        <p:nvSpPr>
          <p:cNvPr id="9" name="Rectangle 8"/>
          <p:cNvSpPr>
            <a:spLocks noChangeArrowheads="1"/>
          </p:cNvSpPr>
          <p:nvPr/>
        </p:nvSpPr>
        <p:spPr bwMode="auto">
          <a:xfrm>
            <a:off x="4426721" y="399099"/>
            <a:ext cx="4717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i="1" dirty="0">
                <a:latin typeface="Arial" panose="020B0604020202020204" pitchFamily="34" charset="0"/>
                <a:cs typeface="Arial" panose="020B0604020202020204" pitchFamily="34" charset="0"/>
              </a:rPr>
              <a:t>The words that I say …</a:t>
            </a:r>
          </a:p>
        </p:txBody>
      </p:sp>
      <p:sp>
        <p:nvSpPr>
          <p:cNvPr id="10" name="Rectangle 9"/>
          <p:cNvSpPr>
            <a:spLocks noChangeArrowheads="1"/>
          </p:cNvSpPr>
          <p:nvPr/>
        </p:nvSpPr>
        <p:spPr bwMode="auto">
          <a:xfrm>
            <a:off x="4426720" y="759971"/>
            <a:ext cx="4717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i="1" dirty="0">
                <a:latin typeface="Arial" panose="020B0604020202020204" pitchFamily="34" charset="0"/>
                <a:cs typeface="Arial" panose="020B0604020202020204" pitchFamily="34" charset="0"/>
              </a:rPr>
              <a:t>… His works</a:t>
            </a:r>
          </a:p>
        </p:txBody>
      </p:sp>
      <p:sp>
        <p:nvSpPr>
          <p:cNvPr id="11" name="Rectangle 10"/>
          <p:cNvSpPr/>
          <p:nvPr/>
        </p:nvSpPr>
        <p:spPr>
          <a:xfrm>
            <a:off x="4491602" y="3895725"/>
            <a:ext cx="4587513" cy="292542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5:19 (NASB95) </a:t>
            </a:r>
          </a:p>
          <a:p>
            <a:r>
              <a:rPr lang="en-US" sz="2000" b="1" baseline="30000" dirty="0">
                <a:solidFill>
                  <a:schemeClr val="bg1"/>
                </a:solidFill>
                <a:latin typeface="Arial" panose="020B0604020202020204" pitchFamily="34" charset="0"/>
                <a:cs typeface="Arial" panose="020B0604020202020204" pitchFamily="34" charset="0"/>
              </a:rPr>
              <a:t>19</a:t>
            </a:r>
            <a:r>
              <a:rPr lang="en-US" sz="2000" b="1" dirty="0">
                <a:solidFill>
                  <a:schemeClr val="bg1"/>
                </a:solidFill>
                <a:latin typeface="Arial" panose="020B0604020202020204" pitchFamily="34" charset="0"/>
                <a:cs typeface="Arial" panose="020B0604020202020204" pitchFamily="34" charset="0"/>
              </a:rPr>
              <a:t> Therefore Jesus answered and was saying to them, “Truly, truly, I say to you, the Son can do nothing of Himself, unless </a:t>
            </a:r>
            <a:r>
              <a:rPr lang="en-US" sz="2000" b="1" i="1" dirty="0">
                <a:solidFill>
                  <a:schemeClr val="bg1"/>
                </a:solidFill>
                <a:latin typeface="Arial" panose="020B0604020202020204" pitchFamily="34" charset="0"/>
                <a:cs typeface="Arial" panose="020B0604020202020204" pitchFamily="34" charset="0"/>
              </a:rPr>
              <a:t>it is</a:t>
            </a:r>
            <a:r>
              <a:rPr lang="en-US" sz="2000" b="1" dirty="0">
                <a:solidFill>
                  <a:schemeClr val="bg1"/>
                </a:solidFill>
                <a:latin typeface="Arial" panose="020B0604020202020204" pitchFamily="34" charset="0"/>
                <a:cs typeface="Arial" panose="020B0604020202020204" pitchFamily="34" charset="0"/>
              </a:rPr>
              <a:t> something He sees the Father doing; for whatever the Father does, these things the Son also does in like manner. </a:t>
            </a:r>
          </a:p>
        </p:txBody>
      </p:sp>
      <p:sp>
        <p:nvSpPr>
          <p:cNvPr id="12" name="Rectangle 11"/>
          <p:cNvSpPr/>
          <p:nvPr/>
        </p:nvSpPr>
        <p:spPr>
          <a:xfrm>
            <a:off x="4546961" y="4838700"/>
            <a:ext cx="4476796" cy="197781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12:49 (NASB95) </a:t>
            </a:r>
          </a:p>
          <a:p>
            <a:r>
              <a:rPr lang="en-US" sz="2000" b="1" baseline="30000" dirty="0">
                <a:solidFill>
                  <a:schemeClr val="bg1"/>
                </a:solidFill>
                <a:latin typeface="Arial" panose="020B0604020202020204" pitchFamily="34" charset="0"/>
                <a:cs typeface="Arial" panose="020B0604020202020204" pitchFamily="34" charset="0"/>
              </a:rPr>
              <a:t>49</a:t>
            </a:r>
            <a:r>
              <a:rPr lang="en-US" sz="2000" b="1" dirty="0">
                <a:solidFill>
                  <a:schemeClr val="bg1"/>
                </a:solidFill>
                <a:latin typeface="Arial" panose="020B0604020202020204" pitchFamily="34" charset="0"/>
                <a:cs typeface="Arial" panose="020B0604020202020204" pitchFamily="34" charset="0"/>
              </a:rPr>
              <a:t> “For I did not speak on My own initiative, but the Father Himself who sent Me has given Me a commandment </a:t>
            </a:r>
            <a:r>
              <a:rPr lang="en-US" sz="2000" b="1" i="1" dirty="0">
                <a:solidFill>
                  <a:schemeClr val="bg1"/>
                </a:solidFill>
                <a:latin typeface="Arial" panose="020B0604020202020204" pitchFamily="34" charset="0"/>
                <a:cs typeface="Arial" panose="020B0604020202020204" pitchFamily="34" charset="0"/>
              </a:rPr>
              <a:t>as to</a:t>
            </a:r>
            <a:r>
              <a:rPr lang="en-US" sz="2000" b="1" dirty="0">
                <a:solidFill>
                  <a:schemeClr val="bg1"/>
                </a:solidFill>
                <a:latin typeface="Arial" panose="020B0604020202020204" pitchFamily="34" charset="0"/>
                <a:cs typeface="Arial" panose="020B0604020202020204" pitchFamily="34" charset="0"/>
              </a:rPr>
              <a:t> what to say and what to speak. </a:t>
            </a:r>
          </a:p>
        </p:txBody>
      </p:sp>
      <p:sp>
        <p:nvSpPr>
          <p:cNvPr id="13" name="Rectangle 12"/>
          <p:cNvSpPr>
            <a:spLocks noChangeArrowheads="1"/>
          </p:cNvSpPr>
          <p:nvPr/>
        </p:nvSpPr>
        <p:spPr bwMode="auto">
          <a:xfrm>
            <a:off x="4426718" y="1120843"/>
            <a:ext cx="47172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and the Father are separate personalities but united in purpose</a:t>
            </a:r>
          </a:p>
        </p:txBody>
      </p:sp>
      <p:sp>
        <p:nvSpPr>
          <p:cNvPr id="14" name="Rectangle 13"/>
          <p:cNvSpPr/>
          <p:nvPr/>
        </p:nvSpPr>
        <p:spPr>
          <a:xfrm>
            <a:off x="4939276" y="5852360"/>
            <a:ext cx="3692166" cy="96816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10:30 (NASB95) </a:t>
            </a:r>
          </a:p>
          <a:p>
            <a:r>
              <a:rPr lang="en-US" sz="2000" b="1" baseline="30000" dirty="0">
                <a:solidFill>
                  <a:schemeClr val="bg1"/>
                </a:solidFill>
                <a:latin typeface="Arial" panose="020B0604020202020204" pitchFamily="34" charset="0"/>
                <a:cs typeface="Arial" panose="020B0604020202020204" pitchFamily="34" charset="0"/>
              </a:rPr>
              <a:t>30</a:t>
            </a:r>
            <a:r>
              <a:rPr lang="en-US" sz="2000" b="1" dirty="0">
                <a:solidFill>
                  <a:schemeClr val="bg1"/>
                </a:solidFill>
                <a:latin typeface="Arial" panose="020B0604020202020204" pitchFamily="34" charset="0"/>
                <a:cs typeface="Arial" panose="020B0604020202020204" pitchFamily="34" charset="0"/>
              </a:rPr>
              <a:t> “I and the Father are one.” </a:t>
            </a:r>
          </a:p>
        </p:txBody>
      </p:sp>
      <p:sp>
        <p:nvSpPr>
          <p:cNvPr id="16" name="Rectangle 15"/>
          <p:cNvSpPr>
            <a:spLocks noChangeArrowheads="1"/>
          </p:cNvSpPr>
          <p:nvPr/>
        </p:nvSpPr>
        <p:spPr bwMode="auto">
          <a:xfrm>
            <a:off x="4426715" y="2133942"/>
            <a:ext cx="4717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otherwise believe because of the works themselves.</a:t>
            </a:r>
          </a:p>
        </p:txBody>
      </p:sp>
      <p:sp>
        <p:nvSpPr>
          <p:cNvPr id="17" name="Rectangle 16"/>
          <p:cNvSpPr>
            <a:spLocks noChangeArrowheads="1"/>
          </p:cNvSpPr>
          <p:nvPr/>
        </p:nvSpPr>
        <p:spPr bwMode="auto">
          <a:xfrm>
            <a:off x="4426721" y="2749495"/>
            <a:ext cx="4717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The works confirmed Jesus words!</a:t>
            </a:r>
          </a:p>
        </p:txBody>
      </p:sp>
      <p:sp>
        <p:nvSpPr>
          <p:cNvPr id="18" name="Rectangle 17"/>
          <p:cNvSpPr>
            <a:spLocks noChangeArrowheads="1"/>
          </p:cNvSpPr>
          <p:nvPr/>
        </p:nvSpPr>
        <p:spPr bwMode="auto">
          <a:xfrm>
            <a:off x="4426714" y="3388966"/>
            <a:ext cx="47172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Prior these words were said to the world (5:36; 10:37), now to the disciples</a:t>
            </a:r>
          </a:p>
        </p:txBody>
      </p:sp>
    </p:spTree>
    <p:extLst>
      <p:ext uri="{BB962C8B-B14F-4D97-AF65-F5344CB8AC3E}">
        <p14:creationId xmlns:p14="http://schemas.microsoft.com/office/powerpoint/2010/main" val="337670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xit" presetSubtype="0" fill="hold" grpId="1"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xit" presetSubtype="0" fill="hold" grpId="1"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xit" presetSubtype="0" fill="hold" grpId="1"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1" grpId="1" animBg="1"/>
      <p:bldP spid="12" grpId="0" animBg="1"/>
      <p:bldP spid="12" grpId="1" animBg="1"/>
      <p:bldP spid="13" grpId="0"/>
      <p:bldP spid="14" grpId="0" animBg="1"/>
      <p:bldP spid="14" grpId="1" animBg="1"/>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74346"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364715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14:12 (NASB95) </a:t>
            </a:r>
          </a:p>
          <a:p>
            <a:pPr>
              <a:lnSpc>
                <a:spcPct val="150000"/>
              </a:lnSpc>
            </a:pPr>
            <a:r>
              <a:rPr lang="en-US" sz="2200" b="1" baseline="30000" dirty="0">
                <a:latin typeface="Arial" pitchFamily="34" charset="0"/>
                <a:cs typeface="Arial" pitchFamily="34" charset="0"/>
              </a:rPr>
              <a:t>12</a:t>
            </a:r>
            <a:r>
              <a:rPr lang="en-US" sz="2200" b="1" dirty="0">
                <a:latin typeface="Arial" pitchFamily="34" charset="0"/>
                <a:cs typeface="Arial" pitchFamily="34" charset="0"/>
              </a:rPr>
              <a:t> “Truly, truly, I say to you, he who believes in Me, the works that I do, he will do also; and greater </a:t>
            </a:r>
            <a:r>
              <a:rPr lang="en-US" sz="2200" b="1" i="1" dirty="0">
                <a:latin typeface="Arial" pitchFamily="34" charset="0"/>
                <a:cs typeface="Arial" pitchFamily="34" charset="0"/>
              </a:rPr>
              <a:t>works</a:t>
            </a:r>
            <a:r>
              <a:rPr lang="en-US" sz="2200" b="1" dirty="0">
                <a:latin typeface="Arial" pitchFamily="34" charset="0"/>
                <a:cs typeface="Arial" pitchFamily="34" charset="0"/>
              </a:rPr>
              <a:t> than these he will do; because I go to the Father. </a:t>
            </a:r>
          </a:p>
        </p:txBody>
      </p:sp>
      <p:sp>
        <p:nvSpPr>
          <p:cNvPr id="8" name="Rectangle 7"/>
          <p:cNvSpPr>
            <a:spLocks noChangeArrowheads="1"/>
          </p:cNvSpPr>
          <p:nvPr/>
        </p:nvSpPr>
        <p:spPr bwMode="auto">
          <a:xfrm>
            <a:off x="4426721" y="-1011"/>
            <a:ext cx="4717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What are the </a:t>
            </a:r>
            <a:r>
              <a:rPr lang="en-US" sz="2000" b="1" i="1" dirty="0">
                <a:latin typeface="Arial" panose="020B0604020202020204" pitchFamily="34" charset="0"/>
                <a:cs typeface="Arial" panose="020B0604020202020204" pitchFamily="34" charset="0"/>
              </a:rPr>
              <a:t>greater works?</a:t>
            </a:r>
            <a:endParaRPr lang="en-US" sz="2000" b="1" dirty="0">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4188596" y="399099"/>
            <a:ext cx="50316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Not greater miracles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Jesus healed the lame (5:8-9)</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Caused the blind to see (9:7)</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Raised the dead (11:43)</a:t>
            </a:r>
          </a:p>
        </p:txBody>
      </p:sp>
      <p:sp>
        <p:nvSpPr>
          <p:cNvPr id="10" name="Rectangle 9"/>
          <p:cNvSpPr>
            <a:spLocks noChangeArrowheads="1"/>
          </p:cNvSpPr>
          <p:nvPr/>
        </p:nvSpPr>
        <p:spPr bwMode="auto">
          <a:xfrm>
            <a:off x="4188596" y="1719564"/>
            <a:ext cx="5031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Gospel is the Greater work!</a:t>
            </a:r>
          </a:p>
        </p:txBody>
      </p:sp>
      <p:sp>
        <p:nvSpPr>
          <p:cNvPr id="11" name="Rectangle 10"/>
          <p:cNvSpPr>
            <a:spLocks noChangeArrowheads="1"/>
          </p:cNvSpPr>
          <p:nvPr/>
        </p:nvSpPr>
        <p:spPr bwMode="auto">
          <a:xfrm>
            <a:off x="4572001" y="1809054"/>
            <a:ext cx="4648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indent="0">
              <a:buNone/>
            </a:pP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Greater Scope:</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Jesus was sent </a:t>
            </a:r>
            <a:r>
              <a:rPr lang="en-US" sz="2000" b="1" i="1" dirty="0">
                <a:latin typeface="Arial" panose="020B0604020202020204" pitchFamily="34" charset="0"/>
                <a:cs typeface="Arial" panose="020B0604020202020204" pitchFamily="34" charset="0"/>
              </a:rPr>
              <a:t>“to the lost </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sheep of … Israel”</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Apostles: </a:t>
            </a:r>
            <a:r>
              <a:rPr lang="en-US" sz="2000" b="1" i="1" dirty="0">
                <a:latin typeface="Arial" panose="020B0604020202020204" pitchFamily="34" charset="0"/>
                <a:cs typeface="Arial" panose="020B0604020202020204" pitchFamily="34" charset="0"/>
              </a:rPr>
              <a:t>“all the nations”</a:t>
            </a:r>
            <a:endParaRPr lang="en-US" sz="2000" b="1" dirty="0">
              <a:latin typeface="Arial" panose="020B0604020202020204" pitchFamily="34" charset="0"/>
              <a:cs typeface="Arial" panose="020B0604020202020204" pitchFamily="34" charset="0"/>
            </a:endParaRPr>
          </a:p>
        </p:txBody>
      </p:sp>
      <p:sp>
        <p:nvSpPr>
          <p:cNvPr id="12" name="Rectangle 11"/>
          <p:cNvSpPr/>
          <p:nvPr/>
        </p:nvSpPr>
        <p:spPr>
          <a:xfrm>
            <a:off x="4350520" y="3526786"/>
            <a:ext cx="4758555" cy="328973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Matthew 15:24 (NASB95) </a:t>
            </a:r>
          </a:p>
          <a:p>
            <a:r>
              <a:rPr lang="en-US" b="1" baseline="30000" dirty="0">
                <a:solidFill>
                  <a:schemeClr val="bg1"/>
                </a:solidFill>
                <a:latin typeface="Arial" panose="020B0604020202020204" pitchFamily="34" charset="0"/>
                <a:cs typeface="Arial" panose="020B0604020202020204" pitchFamily="34" charset="0"/>
              </a:rPr>
              <a:t>24</a:t>
            </a:r>
            <a:r>
              <a:rPr lang="en-US" b="1" dirty="0">
                <a:solidFill>
                  <a:schemeClr val="bg1"/>
                </a:solidFill>
                <a:latin typeface="Arial" panose="020B0604020202020204" pitchFamily="34" charset="0"/>
                <a:cs typeface="Arial" panose="020B0604020202020204" pitchFamily="34" charset="0"/>
              </a:rPr>
              <a:t> But He answered and said, “I was sent </a:t>
            </a:r>
            <a:r>
              <a:rPr lang="en-US" b="1" u="sng" dirty="0">
                <a:solidFill>
                  <a:schemeClr val="bg1"/>
                </a:solidFill>
                <a:latin typeface="Arial" panose="020B0604020202020204" pitchFamily="34" charset="0"/>
                <a:cs typeface="Arial" panose="020B0604020202020204" pitchFamily="34" charset="0"/>
              </a:rPr>
              <a:t>only to the lost sheep of the house of Israel</a:t>
            </a:r>
            <a:r>
              <a:rPr lang="en-US" b="1" dirty="0">
                <a:solidFill>
                  <a:schemeClr val="bg1"/>
                </a:solidFill>
                <a:latin typeface="Arial" panose="020B0604020202020204" pitchFamily="34" charset="0"/>
                <a:cs typeface="Arial" panose="020B0604020202020204" pitchFamily="34" charset="0"/>
              </a:rPr>
              <a:t>.” </a:t>
            </a:r>
            <a:br>
              <a:rPr lang="en-US" b="1" dirty="0">
                <a:solidFill>
                  <a:schemeClr val="bg1"/>
                </a:solidFill>
                <a:latin typeface="Arial" panose="020B0604020202020204" pitchFamily="34" charset="0"/>
                <a:cs typeface="Arial" panose="020B0604020202020204" pitchFamily="34" charset="0"/>
              </a:rPr>
            </a:br>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Matthew 28:19–20 (NASB95) </a:t>
            </a:r>
          </a:p>
          <a:p>
            <a:r>
              <a:rPr lang="en-US" b="1" baseline="30000" dirty="0">
                <a:solidFill>
                  <a:schemeClr val="bg1"/>
                </a:solidFill>
                <a:latin typeface="Arial" panose="020B0604020202020204" pitchFamily="34" charset="0"/>
                <a:cs typeface="Arial" panose="020B0604020202020204" pitchFamily="34" charset="0"/>
              </a:rPr>
              <a:t>19</a:t>
            </a:r>
            <a:r>
              <a:rPr lang="en-US" b="1" dirty="0">
                <a:solidFill>
                  <a:schemeClr val="bg1"/>
                </a:solidFill>
                <a:latin typeface="Arial" panose="020B0604020202020204" pitchFamily="34" charset="0"/>
                <a:cs typeface="Arial" panose="020B0604020202020204" pitchFamily="34" charset="0"/>
              </a:rPr>
              <a:t> “</a:t>
            </a:r>
            <a:r>
              <a:rPr lang="en-US" b="1" u="sng" dirty="0">
                <a:solidFill>
                  <a:schemeClr val="bg1"/>
                </a:solidFill>
                <a:latin typeface="Arial" panose="020B0604020202020204" pitchFamily="34" charset="0"/>
                <a:cs typeface="Arial" panose="020B0604020202020204" pitchFamily="34" charset="0"/>
              </a:rPr>
              <a:t>Go therefore and make disciples of all the nations</a:t>
            </a:r>
            <a:r>
              <a:rPr lang="en-US" b="1" dirty="0">
                <a:solidFill>
                  <a:schemeClr val="bg1"/>
                </a:solidFill>
                <a:latin typeface="Arial" panose="020B0604020202020204" pitchFamily="34" charset="0"/>
                <a:cs typeface="Arial" panose="020B0604020202020204" pitchFamily="34" charset="0"/>
              </a:rPr>
              <a:t>, baptizing them in the name of the Father and the Son and the Holy Spirit, </a:t>
            </a:r>
            <a:r>
              <a:rPr lang="en-US" b="1" baseline="30000" dirty="0">
                <a:solidFill>
                  <a:schemeClr val="bg1"/>
                </a:solidFill>
                <a:latin typeface="Arial" panose="020B0604020202020204" pitchFamily="34" charset="0"/>
                <a:cs typeface="Arial" panose="020B0604020202020204" pitchFamily="34" charset="0"/>
              </a:rPr>
              <a:t>20</a:t>
            </a:r>
            <a:r>
              <a:rPr lang="en-US" b="1" dirty="0">
                <a:solidFill>
                  <a:schemeClr val="bg1"/>
                </a:solidFill>
                <a:latin typeface="Arial" panose="020B0604020202020204" pitchFamily="34" charset="0"/>
                <a:cs typeface="Arial" panose="020B0604020202020204" pitchFamily="34" charset="0"/>
              </a:rPr>
              <a:t> teaching them to observe all that I commanded you; and lo, I am with you always, even to the end of the age.” </a:t>
            </a:r>
          </a:p>
        </p:txBody>
      </p:sp>
      <p:sp>
        <p:nvSpPr>
          <p:cNvPr id="13" name="Rectangle 12"/>
          <p:cNvSpPr>
            <a:spLocks noChangeArrowheads="1"/>
          </p:cNvSpPr>
          <p:nvPr/>
        </p:nvSpPr>
        <p:spPr bwMode="auto">
          <a:xfrm>
            <a:off x="4568440" y="3119429"/>
            <a:ext cx="464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indent="0">
              <a:buNone/>
            </a:pP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Greater Visible Results: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At the cross </a:t>
            </a:r>
            <a:r>
              <a:rPr lang="en-US" sz="2000" b="1" i="1" dirty="0">
                <a:latin typeface="Arial" panose="020B0604020202020204" pitchFamily="34" charset="0"/>
                <a:cs typeface="Arial" panose="020B0604020202020204" pitchFamily="34" charset="0"/>
              </a:rPr>
              <a:t>“… all the </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disciples left him and fled”</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Conversions in Acts: 3,000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(Acts 2:41), 5,000 (Acts 4:4),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“multitudes of men and </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women, were constantly </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added to their number </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(Acts 5:14)</a:t>
            </a:r>
          </a:p>
        </p:txBody>
      </p:sp>
      <p:sp>
        <p:nvSpPr>
          <p:cNvPr id="14" name="Rectangle 13"/>
          <p:cNvSpPr>
            <a:spLocks noChangeArrowheads="1"/>
          </p:cNvSpPr>
          <p:nvPr/>
        </p:nvSpPr>
        <p:spPr bwMode="auto">
          <a:xfrm>
            <a:off x="-641735" y="3319454"/>
            <a:ext cx="521373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indent="0">
              <a:buNone/>
            </a:pP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Greater Blessings: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Jesus healed the blind man (9:7) </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Paul opened the (spiritual ) eyes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of the Gentiles</a:t>
            </a:r>
          </a:p>
        </p:txBody>
      </p:sp>
      <p:sp>
        <p:nvSpPr>
          <p:cNvPr id="15" name="Rectangle 14"/>
          <p:cNvSpPr/>
          <p:nvPr/>
        </p:nvSpPr>
        <p:spPr>
          <a:xfrm>
            <a:off x="4484257" y="3506044"/>
            <a:ext cx="4641078" cy="333121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Acts 26:17–18 (NASB95) </a:t>
            </a:r>
          </a:p>
          <a:p>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rescuing you from the </a:t>
            </a:r>
            <a:r>
              <a:rPr lang="en-US" sz="2000" b="1" i="1" dirty="0">
                <a:solidFill>
                  <a:schemeClr val="bg1"/>
                </a:solidFill>
                <a:latin typeface="Arial" panose="020B0604020202020204" pitchFamily="34" charset="0"/>
                <a:cs typeface="Arial" panose="020B0604020202020204" pitchFamily="34" charset="0"/>
              </a:rPr>
              <a:t>Jewish</a:t>
            </a:r>
            <a:r>
              <a:rPr lang="en-US" sz="2000" b="1" dirty="0">
                <a:solidFill>
                  <a:schemeClr val="bg1"/>
                </a:solidFill>
                <a:latin typeface="Arial" panose="020B0604020202020204" pitchFamily="34" charset="0"/>
                <a:cs typeface="Arial" panose="020B0604020202020204" pitchFamily="34" charset="0"/>
              </a:rPr>
              <a:t> people and from the Gentiles, </a:t>
            </a:r>
            <a:r>
              <a:rPr lang="en-US" sz="2000" b="1" u="sng" dirty="0">
                <a:solidFill>
                  <a:schemeClr val="bg1"/>
                </a:solidFill>
                <a:latin typeface="Arial" panose="020B0604020202020204" pitchFamily="34" charset="0"/>
                <a:cs typeface="Arial" panose="020B0604020202020204" pitchFamily="34" charset="0"/>
              </a:rPr>
              <a:t>to whom I am sending you, </a:t>
            </a:r>
            <a:r>
              <a:rPr lang="en-US" sz="2000" b="1" u="sng" baseline="30000" dirty="0">
                <a:solidFill>
                  <a:schemeClr val="bg1"/>
                </a:solidFill>
                <a:latin typeface="Arial" panose="020B0604020202020204" pitchFamily="34" charset="0"/>
                <a:cs typeface="Arial" panose="020B0604020202020204" pitchFamily="34" charset="0"/>
              </a:rPr>
              <a:t>18</a:t>
            </a:r>
            <a:r>
              <a:rPr lang="en-US" sz="2000" b="1" u="sng" dirty="0">
                <a:solidFill>
                  <a:schemeClr val="bg1"/>
                </a:solidFill>
                <a:latin typeface="Arial" panose="020B0604020202020204" pitchFamily="34" charset="0"/>
                <a:cs typeface="Arial" panose="020B0604020202020204" pitchFamily="34" charset="0"/>
              </a:rPr>
              <a:t> to open their eyes so that they may turn from darkness to light and from the dominion of Satan to God, that they may receive forgiveness of sins and an inheritance among those who have been sanctified by faith in Me</a:t>
            </a:r>
            <a:r>
              <a:rPr lang="en-US" sz="2000" b="1" dirty="0">
                <a:solidFill>
                  <a:schemeClr val="bg1"/>
                </a:solidFill>
                <a:latin typeface="Arial" panose="020B0604020202020204" pitchFamily="34" charset="0"/>
                <a:cs typeface="Arial" panose="020B0604020202020204" pitchFamily="34" charset="0"/>
              </a:rPr>
              <a:t>.’ </a:t>
            </a:r>
          </a:p>
        </p:txBody>
      </p:sp>
      <p:sp>
        <p:nvSpPr>
          <p:cNvPr id="16" name="Rectangle 15"/>
          <p:cNvSpPr>
            <a:spLocks noChangeArrowheads="1"/>
          </p:cNvSpPr>
          <p:nvPr/>
        </p:nvSpPr>
        <p:spPr bwMode="auto">
          <a:xfrm>
            <a:off x="-680221" y="4295110"/>
            <a:ext cx="521373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indent="0">
              <a:buNone/>
            </a:pP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Jesus healed the lame (5:8-9) </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Paul taught the gospel would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heal man’s souls (Rom 1:16)</a:t>
            </a:r>
          </a:p>
        </p:txBody>
      </p:sp>
      <p:sp>
        <p:nvSpPr>
          <p:cNvPr id="17" name="Rectangle 16"/>
          <p:cNvSpPr/>
          <p:nvPr/>
        </p:nvSpPr>
        <p:spPr>
          <a:xfrm>
            <a:off x="4493782" y="3506044"/>
            <a:ext cx="4641078" cy="333121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Romans 1:16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For I am not ashamed of the gospel, </a:t>
            </a:r>
            <a:r>
              <a:rPr lang="en-US" sz="2000" b="1" u="sng" dirty="0">
                <a:solidFill>
                  <a:schemeClr val="bg1"/>
                </a:solidFill>
                <a:latin typeface="Arial" panose="020B0604020202020204" pitchFamily="34" charset="0"/>
                <a:cs typeface="Arial" panose="020B0604020202020204" pitchFamily="34" charset="0"/>
              </a:rPr>
              <a:t>for it is the power of God for salvation to everyone who believes</a:t>
            </a:r>
            <a:r>
              <a:rPr lang="en-US" sz="2000" b="1" dirty="0">
                <a:solidFill>
                  <a:schemeClr val="bg1"/>
                </a:solidFill>
                <a:latin typeface="Arial" panose="020B0604020202020204" pitchFamily="34" charset="0"/>
                <a:cs typeface="Arial" panose="020B0604020202020204" pitchFamily="34" charset="0"/>
              </a:rPr>
              <a:t>, to the Jew first and also to the Greek.</a:t>
            </a:r>
          </a:p>
        </p:txBody>
      </p:sp>
      <p:sp>
        <p:nvSpPr>
          <p:cNvPr id="18" name="Rectangle 17"/>
          <p:cNvSpPr>
            <a:spLocks noChangeArrowheads="1"/>
          </p:cNvSpPr>
          <p:nvPr/>
        </p:nvSpPr>
        <p:spPr bwMode="auto">
          <a:xfrm>
            <a:off x="-661556" y="5286949"/>
            <a:ext cx="521373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indent="0">
              <a:buNone/>
            </a:pP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Jesus raised the dead (11:43) </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Apostles and Christians raised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obedient converts through bap.</a:t>
            </a:r>
          </a:p>
        </p:txBody>
      </p:sp>
      <p:sp>
        <p:nvSpPr>
          <p:cNvPr id="19" name="Rectangle 18"/>
          <p:cNvSpPr/>
          <p:nvPr/>
        </p:nvSpPr>
        <p:spPr>
          <a:xfrm>
            <a:off x="4493782" y="1"/>
            <a:ext cx="4641078" cy="683725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Romans 6:3–6 (NASB95) </a:t>
            </a:r>
          </a:p>
          <a:p>
            <a:r>
              <a:rPr lang="en-US" sz="2000" b="1" baseline="30000" dirty="0">
                <a:solidFill>
                  <a:schemeClr val="bg1"/>
                </a:solidFill>
                <a:latin typeface="Arial" panose="020B0604020202020204" pitchFamily="34" charset="0"/>
                <a:cs typeface="Arial" panose="020B0604020202020204" pitchFamily="34" charset="0"/>
              </a:rPr>
              <a:t>3</a:t>
            </a:r>
            <a:r>
              <a:rPr lang="en-US" sz="2000" b="1" dirty="0">
                <a:solidFill>
                  <a:schemeClr val="bg1"/>
                </a:solidFill>
                <a:latin typeface="Arial" panose="020B0604020202020204" pitchFamily="34" charset="0"/>
                <a:cs typeface="Arial" panose="020B0604020202020204" pitchFamily="34" charset="0"/>
              </a:rPr>
              <a:t> Or do you not know that all of us who have been baptized into Christ Jesus have been baptized into His death? </a:t>
            </a:r>
            <a:r>
              <a:rPr lang="en-US" sz="2000" b="1" baseline="30000" dirty="0">
                <a:solidFill>
                  <a:schemeClr val="bg1"/>
                </a:solidFill>
                <a:latin typeface="Arial" panose="020B0604020202020204" pitchFamily="34" charset="0"/>
                <a:cs typeface="Arial" panose="020B0604020202020204" pitchFamily="34" charset="0"/>
              </a:rPr>
              <a:t>4</a:t>
            </a:r>
            <a:r>
              <a:rPr lang="en-US" sz="2000" b="1" dirty="0">
                <a:solidFill>
                  <a:schemeClr val="bg1"/>
                </a:solidFill>
                <a:latin typeface="Arial" panose="020B0604020202020204" pitchFamily="34" charset="0"/>
                <a:cs typeface="Arial" panose="020B0604020202020204" pitchFamily="34" charset="0"/>
              </a:rPr>
              <a:t> Therefore </a:t>
            </a:r>
            <a:r>
              <a:rPr lang="en-US" sz="2000" b="1" u="sng" dirty="0">
                <a:solidFill>
                  <a:schemeClr val="bg1"/>
                </a:solidFill>
                <a:latin typeface="Arial" panose="020B0604020202020204" pitchFamily="34" charset="0"/>
                <a:cs typeface="Arial" panose="020B0604020202020204" pitchFamily="34" charset="0"/>
              </a:rPr>
              <a:t>we have been buried with Him through baptism into death, so that as Christ was raised from the dead through the glory of the Father, so we too might walk in newness of life.</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5</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For if we have become united with </a:t>
            </a:r>
            <a:r>
              <a:rPr lang="en-US" sz="2000" b="1" i="1" u="sng" dirty="0">
                <a:solidFill>
                  <a:schemeClr val="bg1"/>
                </a:solidFill>
                <a:latin typeface="Arial" panose="020B0604020202020204" pitchFamily="34" charset="0"/>
                <a:cs typeface="Arial" panose="020B0604020202020204" pitchFamily="34" charset="0"/>
              </a:rPr>
              <a:t>Him</a:t>
            </a:r>
            <a:r>
              <a:rPr lang="en-US" sz="2000" b="1" u="sng" dirty="0">
                <a:solidFill>
                  <a:schemeClr val="bg1"/>
                </a:solidFill>
                <a:latin typeface="Arial" panose="020B0604020202020204" pitchFamily="34" charset="0"/>
                <a:cs typeface="Arial" panose="020B0604020202020204" pitchFamily="34" charset="0"/>
              </a:rPr>
              <a:t> in the likeness of His death, certainly we shall also be </a:t>
            </a:r>
            <a:r>
              <a:rPr lang="en-US" sz="2000" b="1" i="1" u="sng" dirty="0">
                <a:solidFill>
                  <a:schemeClr val="bg1"/>
                </a:solidFill>
                <a:latin typeface="Arial" panose="020B0604020202020204" pitchFamily="34" charset="0"/>
                <a:cs typeface="Arial" panose="020B0604020202020204" pitchFamily="34" charset="0"/>
              </a:rPr>
              <a:t>in the likeness</a:t>
            </a:r>
            <a:r>
              <a:rPr lang="en-US" sz="2000" b="1" u="sng" dirty="0">
                <a:solidFill>
                  <a:schemeClr val="bg1"/>
                </a:solidFill>
                <a:latin typeface="Arial" panose="020B0604020202020204" pitchFamily="34" charset="0"/>
                <a:cs typeface="Arial" panose="020B0604020202020204" pitchFamily="34" charset="0"/>
              </a:rPr>
              <a:t> of His resurrection</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6</a:t>
            </a:r>
            <a:r>
              <a:rPr lang="en-US" sz="2000" b="1" dirty="0">
                <a:solidFill>
                  <a:schemeClr val="bg1"/>
                </a:solidFill>
                <a:latin typeface="Arial" panose="020B0604020202020204" pitchFamily="34" charset="0"/>
                <a:cs typeface="Arial" panose="020B0604020202020204" pitchFamily="34" charset="0"/>
              </a:rPr>
              <a:t> knowing this, that our old self was crucified with </a:t>
            </a:r>
            <a:r>
              <a:rPr lang="en-US" sz="2000" b="1" i="1" dirty="0">
                <a:solidFill>
                  <a:schemeClr val="bg1"/>
                </a:solidFill>
                <a:latin typeface="Arial" panose="020B0604020202020204" pitchFamily="34" charset="0"/>
                <a:cs typeface="Arial" panose="020B0604020202020204" pitchFamily="34" charset="0"/>
              </a:rPr>
              <a:t>Him,</a:t>
            </a:r>
            <a:r>
              <a:rPr lang="en-US" sz="2000" b="1" dirty="0">
                <a:solidFill>
                  <a:schemeClr val="bg1"/>
                </a:solidFill>
                <a:latin typeface="Arial" panose="020B0604020202020204" pitchFamily="34" charset="0"/>
                <a:cs typeface="Arial" panose="020B0604020202020204" pitchFamily="34" charset="0"/>
              </a:rPr>
              <a:t> in order that our body of sin might be done away with, so that we would no longer be slaves to sin;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xit" presetSubtype="0" fill="hold" grpId="1" nodeType="with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2" grpId="1" animBg="1"/>
      <p:bldP spid="13" grpId="0"/>
      <p:bldP spid="14" grpId="0"/>
      <p:bldP spid="15" grpId="0" animBg="1"/>
      <p:bldP spid="15" grpId="1" animBg="1"/>
      <p:bldP spid="16" grpId="0"/>
      <p:bldP spid="17" grpId="0" animBg="1"/>
      <p:bldP spid="17" grpId="1" animBg="1"/>
      <p:bldP spid="18" grpId="0"/>
      <p:bldP spid="19" grpId="0" animBg="1"/>
      <p:bldP spid="1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3139321"/>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14:13–14 (NASB95) </a:t>
            </a:r>
          </a:p>
          <a:p>
            <a:pPr>
              <a:lnSpc>
                <a:spcPct val="150000"/>
              </a:lnSpc>
            </a:pPr>
            <a:r>
              <a:rPr lang="en-US" sz="2200" b="1" baseline="30000" dirty="0">
                <a:latin typeface="Arial" pitchFamily="34" charset="0"/>
                <a:cs typeface="Arial" pitchFamily="34" charset="0"/>
              </a:rPr>
              <a:t>13</a:t>
            </a:r>
            <a:r>
              <a:rPr lang="en-US" sz="2200" b="1" dirty="0">
                <a:latin typeface="Arial" pitchFamily="34" charset="0"/>
                <a:cs typeface="Arial" pitchFamily="34" charset="0"/>
              </a:rPr>
              <a:t> “Whatever you ask in My name, that will I do, so that the Father may be glorified in the Son. </a:t>
            </a:r>
            <a:r>
              <a:rPr lang="en-US" sz="2200" b="1" baseline="30000" dirty="0">
                <a:latin typeface="Arial" pitchFamily="34" charset="0"/>
                <a:cs typeface="Arial" pitchFamily="34" charset="0"/>
              </a:rPr>
              <a:t>14</a:t>
            </a:r>
            <a:r>
              <a:rPr lang="en-US" sz="2200" b="1" dirty="0">
                <a:latin typeface="Arial" pitchFamily="34" charset="0"/>
                <a:cs typeface="Arial" pitchFamily="34" charset="0"/>
              </a:rPr>
              <a:t> “If you ask Me anything in My name, I will do </a:t>
            </a:r>
            <a:r>
              <a:rPr lang="en-US" sz="2200" b="1" i="1" dirty="0">
                <a:latin typeface="Arial" pitchFamily="34" charset="0"/>
                <a:cs typeface="Arial" pitchFamily="34" charset="0"/>
              </a:rPr>
              <a:t>it.</a:t>
            </a:r>
            <a:r>
              <a:rPr lang="en-US" sz="2200" b="1" dirty="0">
                <a:latin typeface="Arial" pitchFamily="34" charset="0"/>
                <a:cs typeface="Arial" pitchFamily="34" charset="0"/>
              </a:rPr>
              <a:t> </a:t>
            </a:r>
          </a:p>
        </p:txBody>
      </p:sp>
      <p:sp>
        <p:nvSpPr>
          <p:cNvPr id="8" name="Rectangle 7"/>
          <p:cNvSpPr>
            <a:spLocks noChangeArrowheads="1"/>
          </p:cNvSpPr>
          <p:nvPr/>
        </p:nvSpPr>
        <p:spPr bwMode="auto">
          <a:xfrm>
            <a:off x="4426721" y="-1011"/>
            <a:ext cx="47172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again comforting and reminding the Apostles of the avenue of prayer</a:t>
            </a:r>
          </a:p>
        </p:txBody>
      </p:sp>
      <p:sp>
        <p:nvSpPr>
          <p:cNvPr id="9" name="Rectangle 8"/>
          <p:cNvSpPr>
            <a:spLocks noChangeArrowheads="1"/>
          </p:cNvSpPr>
          <p:nvPr/>
        </p:nvSpPr>
        <p:spPr bwMode="auto">
          <a:xfrm>
            <a:off x="4426721" y="991079"/>
            <a:ext cx="4717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Prayers are answered when believers ask </a:t>
            </a:r>
            <a:r>
              <a:rPr lang="en-US" sz="2000" b="1" i="1" u="sng" dirty="0">
                <a:latin typeface="Arial" panose="020B0604020202020204" pitchFamily="34" charset="0"/>
                <a:cs typeface="Arial" panose="020B0604020202020204" pitchFamily="34" charset="0"/>
              </a:rPr>
              <a:t>according to His will</a:t>
            </a:r>
          </a:p>
        </p:txBody>
      </p:sp>
      <p:sp>
        <p:nvSpPr>
          <p:cNvPr id="10" name="Rectangle 9"/>
          <p:cNvSpPr/>
          <p:nvPr/>
        </p:nvSpPr>
        <p:spPr>
          <a:xfrm>
            <a:off x="4484257" y="3981449"/>
            <a:ext cx="4641078" cy="285580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John 5:14–15 (NASB95) </a:t>
            </a:r>
          </a:p>
          <a:p>
            <a:r>
              <a:rPr lang="en-US" sz="2000" b="1" baseline="30000" dirty="0">
                <a:solidFill>
                  <a:schemeClr val="bg1"/>
                </a:solidFill>
                <a:latin typeface="Arial" panose="020B0604020202020204" pitchFamily="34" charset="0"/>
                <a:cs typeface="Arial" panose="020B0604020202020204" pitchFamily="34" charset="0"/>
              </a:rPr>
              <a:t>14</a:t>
            </a:r>
            <a:r>
              <a:rPr lang="en-US" sz="2000" b="1" dirty="0">
                <a:solidFill>
                  <a:schemeClr val="bg1"/>
                </a:solidFill>
                <a:latin typeface="Arial" panose="020B0604020202020204" pitchFamily="34" charset="0"/>
                <a:cs typeface="Arial" panose="020B0604020202020204" pitchFamily="34" charset="0"/>
              </a:rPr>
              <a:t> This is the confidence which we have before Him, that, if we ask anything according to His will, He hears us. </a:t>
            </a:r>
            <a:r>
              <a:rPr lang="en-US" sz="2000" b="1" baseline="30000" dirty="0">
                <a:solidFill>
                  <a:schemeClr val="bg1"/>
                </a:solidFill>
                <a:latin typeface="Arial" panose="020B0604020202020204" pitchFamily="34" charset="0"/>
                <a:cs typeface="Arial" panose="020B0604020202020204" pitchFamily="34" charset="0"/>
              </a:rPr>
              <a:t>15</a:t>
            </a:r>
            <a:r>
              <a:rPr lang="en-US" sz="2000" b="1" dirty="0">
                <a:solidFill>
                  <a:schemeClr val="bg1"/>
                </a:solidFill>
                <a:latin typeface="Arial" panose="020B0604020202020204" pitchFamily="34" charset="0"/>
                <a:cs typeface="Arial" panose="020B0604020202020204" pitchFamily="34" charset="0"/>
              </a:rPr>
              <a:t> And if we know that He hears us </a:t>
            </a:r>
            <a:r>
              <a:rPr lang="en-US" sz="2000" b="1" i="1" dirty="0">
                <a:solidFill>
                  <a:schemeClr val="bg1"/>
                </a:solidFill>
                <a:latin typeface="Arial" panose="020B0604020202020204" pitchFamily="34" charset="0"/>
                <a:cs typeface="Arial" panose="020B0604020202020204" pitchFamily="34" charset="0"/>
              </a:rPr>
              <a:t>in</a:t>
            </a:r>
            <a:r>
              <a:rPr lang="en-US" sz="2000" b="1" dirty="0">
                <a:solidFill>
                  <a:schemeClr val="bg1"/>
                </a:solidFill>
                <a:latin typeface="Arial" panose="020B0604020202020204" pitchFamily="34" charset="0"/>
                <a:cs typeface="Arial" panose="020B0604020202020204" pitchFamily="34" charset="0"/>
              </a:rPr>
              <a:t> whatever we ask, we know that we have the requests which we have asked from Him. </a:t>
            </a:r>
          </a:p>
        </p:txBody>
      </p:sp>
    </p:spTree>
    <p:extLst>
      <p:ext uri="{BB962C8B-B14F-4D97-AF65-F5344CB8AC3E}">
        <p14:creationId xmlns:p14="http://schemas.microsoft.com/office/powerpoint/2010/main" val="97385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1218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 y="-179466"/>
            <a:ext cx="4657459" cy="1615827"/>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14:15 (NASB95) </a:t>
            </a:r>
          </a:p>
          <a:p>
            <a:pPr>
              <a:lnSpc>
                <a:spcPct val="150000"/>
              </a:lnSpc>
            </a:pPr>
            <a:r>
              <a:rPr lang="en-US" sz="2200" b="1" baseline="30000" dirty="0">
                <a:latin typeface="Arial" pitchFamily="34" charset="0"/>
                <a:cs typeface="Arial" pitchFamily="34" charset="0"/>
              </a:rPr>
              <a:t>15</a:t>
            </a:r>
            <a:r>
              <a:rPr lang="en-US" sz="2200" b="1" dirty="0">
                <a:latin typeface="Arial" pitchFamily="34" charset="0"/>
                <a:cs typeface="Arial" pitchFamily="34" charset="0"/>
              </a:rPr>
              <a:t> “If you love Me, you will keep My commandments. </a:t>
            </a:r>
          </a:p>
        </p:txBody>
      </p:sp>
      <p:sp>
        <p:nvSpPr>
          <p:cNvPr id="8" name="Rectangle 7"/>
          <p:cNvSpPr>
            <a:spLocks noChangeArrowheads="1"/>
          </p:cNvSpPr>
          <p:nvPr/>
        </p:nvSpPr>
        <p:spPr bwMode="auto">
          <a:xfrm>
            <a:off x="4508487" y="1031897"/>
            <a:ext cx="46318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Uncompromising connection between loving Christ and obeying Christ repeatedly occurs (14:21, 23; 15:14)</a:t>
            </a:r>
          </a:p>
        </p:txBody>
      </p:sp>
      <p:sp>
        <p:nvSpPr>
          <p:cNvPr id="11" name="Rectangle 10"/>
          <p:cNvSpPr>
            <a:spLocks noChangeArrowheads="1"/>
          </p:cNvSpPr>
          <p:nvPr/>
        </p:nvSpPr>
        <p:spPr bwMode="auto">
          <a:xfrm>
            <a:off x="4510334" y="16234"/>
            <a:ext cx="46318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Transition between answered prayer (13-14) and the promise of the Holy Spirit (16).</a:t>
            </a:r>
          </a:p>
        </p:txBody>
      </p:sp>
      <p:sp>
        <p:nvSpPr>
          <p:cNvPr id="12" name="Rectangle 11"/>
          <p:cNvSpPr>
            <a:spLocks noChangeArrowheads="1"/>
          </p:cNvSpPr>
          <p:nvPr/>
        </p:nvSpPr>
        <p:spPr bwMode="auto">
          <a:xfrm>
            <a:off x="4512181" y="2456123"/>
            <a:ext cx="46318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Obedience is the proof of genuine love</a:t>
            </a:r>
          </a:p>
        </p:txBody>
      </p:sp>
      <p:sp>
        <p:nvSpPr>
          <p:cNvPr id="13" name="Rectangle 12"/>
          <p:cNvSpPr/>
          <p:nvPr/>
        </p:nvSpPr>
        <p:spPr>
          <a:xfrm>
            <a:off x="4657457" y="3264796"/>
            <a:ext cx="4467877" cy="357246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John 2:3–5 (NASB95) </a:t>
            </a:r>
          </a:p>
          <a:p>
            <a:r>
              <a:rPr lang="en-US" sz="2000" b="1" baseline="30000" dirty="0">
                <a:solidFill>
                  <a:schemeClr val="bg1"/>
                </a:solidFill>
                <a:latin typeface="Arial" panose="020B0604020202020204" pitchFamily="34" charset="0"/>
                <a:cs typeface="Arial" panose="020B0604020202020204" pitchFamily="34" charset="0"/>
              </a:rPr>
              <a:t>3</a:t>
            </a:r>
            <a:r>
              <a:rPr lang="en-US" sz="2000" b="1" dirty="0">
                <a:solidFill>
                  <a:schemeClr val="bg1"/>
                </a:solidFill>
                <a:latin typeface="Arial" panose="020B0604020202020204" pitchFamily="34" charset="0"/>
                <a:cs typeface="Arial" panose="020B0604020202020204" pitchFamily="34" charset="0"/>
              </a:rPr>
              <a:t> By this we know that we have come to know Him, if we keep His commandments. </a:t>
            </a:r>
            <a:r>
              <a:rPr lang="en-US" sz="2000" b="1" baseline="30000" dirty="0">
                <a:solidFill>
                  <a:schemeClr val="bg1"/>
                </a:solidFill>
                <a:latin typeface="Arial" panose="020B0604020202020204" pitchFamily="34" charset="0"/>
                <a:cs typeface="Arial" panose="020B0604020202020204" pitchFamily="34" charset="0"/>
              </a:rPr>
              <a:t>4</a:t>
            </a:r>
            <a:r>
              <a:rPr lang="en-US" sz="2000" b="1" dirty="0">
                <a:solidFill>
                  <a:schemeClr val="bg1"/>
                </a:solidFill>
                <a:latin typeface="Arial" panose="020B0604020202020204" pitchFamily="34" charset="0"/>
                <a:cs typeface="Arial" panose="020B0604020202020204" pitchFamily="34" charset="0"/>
              </a:rPr>
              <a:t> The one who says, “I have come to know Him,” and does not keep His commandments, is a liar, and the truth is not in him; </a:t>
            </a:r>
            <a:r>
              <a:rPr lang="en-US" sz="2000" b="1" baseline="30000" dirty="0">
                <a:solidFill>
                  <a:schemeClr val="bg1"/>
                </a:solidFill>
                <a:latin typeface="Arial" panose="020B0604020202020204" pitchFamily="34" charset="0"/>
                <a:cs typeface="Arial" panose="020B0604020202020204" pitchFamily="34" charset="0"/>
              </a:rPr>
              <a:t>5</a:t>
            </a:r>
            <a:r>
              <a:rPr lang="en-US" sz="2000" b="1" dirty="0">
                <a:solidFill>
                  <a:schemeClr val="bg1"/>
                </a:solidFill>
                <a:latin typeface="Arial" panose="020B0604020202020204" pitchFamily="34" charset="0"/>
                <a:cs typeface="Arial" panose="020B0604020202020204" pitchFamily="34" charset="0"/>
              </a:rPr>
              <a:t> but whoever keeps His word, in him the love of God has truly been perfected. By this we know that we are in Him: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18 – Question 2</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was Peter’s first reaction to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Jesus washing his feet?</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3002739"/>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13:6–7 (NASB95) </a:t>
            </a:r>
          </a:p>
          <a:p>
            <a:pPr>
              <a:buNone/>
            </a:pP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So He came to Simon Peter. He said to Him, “</a:t>
            </a:r>
            <a:r>
              <a:rPr lang="en-US" sz="2400" b="1" u="sng" dirty="0">
                <a:latin typeface="Arial" panose="020B0604020202020204" pitchFamily="34" charset="0"/>
                <a:cs typeface="Arial" panose="020B0604020202020204" pitchFamily="34" charset="0"/>
              </a:rPr>
              <a:t>Lord, do You wash my feet</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7</a:t>
            </a:r>
            <a:r>
              <a:rPr lang="en-US" sz="2400" b="1" dirty="0">
                <a:latin typeface="Arial" panose="020B0604020202020204" pitchFamily="34" charset="0"/>
                <a:cs typeface="Arial" panose="020B0604020202020204" pitchFamily="34" charset="0"/>
              </a:rPr>
              <a:t> Jesus answered and said to him, “What I do you do not realize now, but you will understand hereafter.” </a:t>
            </a:r>
          </a:p>
        </p:txBody>
      </p:sp>
    </p:spTree>
    <p:extLst>
      <p:ext uri="{BB962C8B-B14F-4D97-AF65-F5344CB8AC3E}">
        <p14:creationId xmlns:p14="http://schemas.microsoft.com/office/powerpoint/2010/main" val="3537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1218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 y="-179466"/>
            <a:ext cx="4657459" cy="5170646"/>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14:16–17 (NASB95) </a:t>
            </a:r>
          </a:p>
          <a:p>
            <a:pPr>
              <a:lnSpc>
                <a:spcPct val="150000"/>
              </a:lnSpc>
            </a:pPr>
            <a:r>
              <a:rPr lang="en-US" sz="2200" b="1" baseline="30000" dirty="0">
                <a:latin typeface="Arial" pitchFamily="34" charset="0"/>
                <a:cs typeface="Arial" pitchFamily="34" charset="0"/>
              </a:rPr>
              <a:t>16</a:t>
            </a:r>
            <a:r>
              <a:rPr lang="en-US" sz="2200" b="1" dirty="0">
                <a:latin typeface="Arial" pitchFamily="34" charset="0"/>
                <a:cs typeface="Arial" pitchFamily="34" charset="0"/>
              </a:rPr>
              <a:t> “I will ask the Father, and He will give you another Helper, that He may be with you forever; </a:t>
            </a:r>
            <a:r>
              <a:rPr lang="en-US" sz="2200" b="1" baseline="30000" dirty="0">
                <a:latin typeface="Arial" pitchFamily="34" charset="0"/>
                <a:cs typeface="Arial" pitchFamily="34" charset="0"/>
              </a:rPr>
              <a:t>17</a:t>
            </a:r>
            <a:r>
              <a:rPr lang="en-US" sz="2200" b="1" dirty="0">
                <a:latin typeface="Arial" pitchFamily="34" charset="0"/>
                <a:cs typeface="Arial" pitchFamily="34" charset="0"/>
              </a:rPr>
              <a:t> </a:t>
            </a:r>
            <a:r>
              <a:rPr lang="en-US" sz="2200" b="1" i="1" dirty="0">
                <a:latin typeface="Arial" pitchFamily="34" charset="0"/>
                <a:cs typeface="Arial" pitchFamily="34" charset="0"/>
              </a:rPr>
              <a:t>that is</a:t>
            </a:r>
            <a:r>
              <a:rPr lang="en-US" sz="2200" b="1" dirty="0">
                <a:latin typeface="Arial" pitchFamily="34" charset="0"/>
                <a:cs typeface="Arial" pitchFamily="34" charset="0"/>
              </a:rPr>
              <a:t> the Spirit of truth, whom the world cannot receive, because it does not see Him or know Him, </a:t>
            </a:r>
            <a:r>
              <a:rPr lang="en-US" sz="2200" b="1" i="1" dirty="0">
                <a:latin typeface="Arial" pitchFamily="34" charset="0"/>
                <a:cs typeface="Arial" pitchFamily="34" charset="0"/>
              </a:rPr>
              <a:t>but</a:t>
            </a:r>
            <a:r>
              <a:rPr lang="en-US" sz="2200" b="1" dirty="0">
                <a:latin typeface="Arial" pitchFamily="34" charset="0"/>
                <a:cs typeface="Arial" pitchFamily="34" charset="0"/>
              </a:rPr>
              <a:t> you know Him because He abides with you and will be in you. </a:t>
            </a:r>
          </a:p>
        </p:txBody>
      </p:sp>
      <p:sp>
        <p:nvSpPr>
          <p:cNvPr id="8" name="Rectangle 7"/>
          <p:cNvSpPr>
            <a:spLocks noChangeArrowheads="1"/>
          </p:cNvSpPr>
          <p:nvPr/>
        </p:nvSpPr>
        <p:spPr bwMode="auto">
          <a:xfrm>
            <a:off x="4510334" y="16234"/>
            <a:ext cx="463181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Supreme consolation of Jesus last words would be Him asking the Father for </a:t>
            </a:r>
            <a:r>
              <a:rPr lang="en-US" sz="2000" b="1" i="1" dirty="0">
                <a:latin typeface="Arial" panose="020B0604020202020204" pitchFamily="34" charset="0"/>
                <a:cs typeface="Arial" panose="020B0604020202020204" pitchFamily="34" charset="0"/>
              </a:rPr>
              <a:t>another Helper</a:t>
            </a: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one who is called to another’s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side to aid him</a:t>
            </a:r>
          </a:p>
        </p:txBody>
      </p:sp>
      <p:sp>
        <p:nvSpPr>
          <p:cNvPr id="9" name="Rectangle 8"/>
          <p:cNvSpPr>
            <a:spLocks noChangeArrowheads="1"/>
          </p:cNvSpPr>
          <p:nvPr/>
        </p:nvSpPr>
        <p:spPr bwMode="auto">
          <a:xfrm>
            <a:off x="4508487" y="1590249"/>
            <a:ext cx="46318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The Holy Spirit had revealed truth and guided God’s people in ages past</a:t>
            </a:r>
          </a:p>
        </p:txBody>
      </p:sp>
      <p:sp>
        <p:nvSpPr>
          <p:cNvPr id="10" name="Rectangle 9"/>
          <p:cNvSpPr/>
          <p:nvPr/>
        </p:nvSpPr>
        <p:spPr>
          <a:xfrm>
            <a:off x="4657457" y="4524374"/>
            <a:ext cx="4467877" cy="231288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2 Peter 1:20–21 (NASB95) </a:t>
            </a:r>
          </a:p>
          <a:p>
            <a:r>
              <a:rPr lang="en-US" sz="2000" b="1" baseline="30000" dirty="0">
                <a:solidFill>
                  <a:schemeClr val="bg1"/>
                </a:solidFill>
                <a:latin typeface="Arial" panose="020B0604020202020204" pitchFamily="34" charset="0"/>
                <a:cs typeface="Arial" panose="020B0604020202020204" pitchFamily="34" charset="0"/>
              </a:rPr>
              <a:t>20</a:t>
            </a:r>
            <a:r>
              <a:rPr lang="en-US" sz="2000" b="1" dirty="0">
                <a:solidFill>
                  <a:schemeClr val="bg1"/>
                </a:solidFill>
                <a:latin typeface="Arial" panose="020B0604020202020204" pitchFamily="34" charset="0"/>
                <a:cs typeface="Arial" panose="020B0604020202020204" pitchFamily="34" charset="0"/>
              </a:rPr>
              <a:t> But know this first of all, that no prophecy of Scripture is </a:t>
            </a:r>
            <a:r>
              <a:rPr lang="en-US" sz="2000" b="1" i="1" dirty="0">
                <a:solidFill>
                  <a:schemeClr val="bg1"/>
                </a:solidFill>
                <a:latin typeface="Arial" panose="020B0604020202020204" pitchFamily="34" charset="0"/>
                <a:cs typeface="Arial" panose="020B0604020202020204" pitchFamily="34" charset="0"/>
              </a:rPr>
              <a:t>a matter</a:t>
            </a:r>
            <a:r>
              <a:rPr lang="en-US" sz="2000" b="1" dirty="0">
                <a:solidFill>
                  <a:schemeClr val="bg1"/>
                </a:solidFill>
                <a:latin typeface="Arial" panose="020B0604020202020204" pitchFamily="34" charset="0"/>
                <a:cs typeface="Arial" panose="020B0604020202020204" pitchFamily="34" charset="0"/>
              </a:rPr>
              <a:t> of one’s own interpretation, </a:t>
            </a:r>
            <a:r>
              <a:rPr lang="en-US" sz="2000" b="1" baseline="30000" dirty="0">
                <a:solidFill>
                  <a:schemeClr val="bg1"/>
                </a:solidFill>
                <a:latin typeface="Arial" panose="020B0604020202020204" pitchFamily="34" charset="0"/>
                <a:cs typeface="Arial" panose="020B0604020202020204" pitchFamily="34" charset="0"/>
              </a:rPr>
              <a:t>21</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for no prophecy was ever made by an act of human will, but men moved by the Holy Spirit spoke from God</a:t>
            </a:r>
            <a:r>
              <a:rPr lang="en-US" sz="2000" b="1" dirty="0">
                <a:solidFill>
                  <a:schemeClr val="bg1"/>
                </a:solidFill>
                <a:latin typeface="Arial" panose="020B0604020202020204" pitchFamily="34" charset="0"/>
                <a:cs typeface="Arial" panose="020B0604020202020204" pitchFamily="34" charset="0"/>
              </a:rPr>
              <a:t>. </a:t>
            </a:r>
          </a:p>
        </p:txBody>
      </p:sp>
      <p:sp>
        <p:nvSpPr>
          <p:cNvPr id="11" name="Rectangle 10"/>
          <p:cNvSpPr>
            <a:spLocks noChangeArrowheads="1"/>
          </p:cNvSpPr>
          <p:nvPr/>
        </p:nvSpPr>
        <p:spPr bwMode="auto">
          <a:xfrm>
            <a:off x="4508487" y="2605912"/>
            <a:ext cx="463181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The Holy Spirit would:</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Be a Comforter (14:16)</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Teach them all things and bring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all things to their remembrance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that Jesus had said (14:26)</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Testify of Christ (15:26)</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Convict the world concerning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sin and righteousness, and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judgment (16:7-11)</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Guide them into all truth (16:13)</a:t>
            </a:r>
          </a:p>
        </p:txBody>
      </p:sp>
    </p:spTree>
    <p:extLst>
      <p:ext uri="{BB962C8B-B14F-4D97-AF65-F5344CB8AC3E}">
        <p14:creationId xmlns:p14="http://schemas.microsoft.com/office/powerpoint/2010/main" val="346819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0" grpId="1"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5170646"/>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14:18–20 (NASB95) </a:t>
            </a:r>
          </a:p>
          <a:p>
            <a:pPr>
              <a:lnSpc>
                <a:spcPct val="150000"/>
              </a:lnSpc>
            </a:pPr>
            <a:r>
              <a:rPr lang="en-US" sz="2200" b="1" baseline="30000" dirty="0">
                <a:latin typeface="Arial" pitchFamily="34" charset="0"/>
                <a:cs typeface="Arial" pitchFamily="34" charset="0"/>
              </a:rPr>
              <a:t>18</a:t>
            </a:r>
            <a:r>
              <a:rPr lang="en-US" sz="2200" b="1" dirty="0">
                <a:latin typeface="Arial" pitchFamily="34" charset="0"/>
                <a:cs typeface="Arial" pitchFamily="34" charset="0"/>
              </a:rPr>
              <a:t> “I will not leave you as orphans; I will come to you. </a:t>
            </a:r>
            <a:r>
              <a:rPr lang="en-US" sz="2200" b="1" baseline="30000" dirty="0">
                <a:latin typeface="Arial" pitchFamily="34" charset="0"/>
                <a:cs typeface="Arial" pitchFamily="34" charset="0"/>
              </a:rPr>
              <a:t>19</a:t>
            </a:r>
            <a:r>
              <a:rPr lang="en-US" sz="2200" b="1" dirty="0">
                <a:latin typeface="Arial" pitchFamily="34" charset="0"/>
                <a:cs typeface="Arial" pitchFamily="34" charset="0"/>
              </a:rPr>
              <a:t> “After a little while the world will no longer see Me, but you </a:t>
            </a:r>
            <a:r>
              <a:rPr lang="en-US" sz="2200" b="1" i="1" dirty="0">
                <a:latin typeface="Arial" pitchFamily="34" charset="0"/>
                <a:cs typeface="Arial" pitchFamily="34" charset="0"/>
              </a:rPr>
              <a:t>will</a:t>
            </a:r>
            <a:r>
              <a:rPr lang="en-US" sz="2200" b="1" dirty="0">
                <a:latin typeface="Arial" pitchFamily="34" charset="0"/>
                <a:cs typeface="Arial" pitchFamily="34" charset="0"/>
              </a:rPr>
              <a:t> see Me; because I live, you will live also. </a:t>
            </a:r>
            <a:r>
              <a:rPr lang="en-US" sz="2200" b="1" baseline="30000" dirty="0">
                <a:latin typeface="Arial" pitchFamily="34" charset="0"/>
                <a:cs typeface="Arial" pitchFamily="34" charset="0"/>
              </a:rPr>
              <a:t>20</a:t>
            </a:r>
            <a:r>
              <a:rPr lang="en-US" sz="2200" b="1" dirty="0">
                <a:latin typeface="Arial" pitchFamily="34" charset="0"/>
                <a:cs typeface="Arial" pitchFamily="34" charset="0"/>
              </a:rPr>
              <a:t> “In that day you will know that I am in My Father, and you in Me, and I in you. </a:t>
            </a:r>
          </a:p>
        </p:txBody>
      </p:sp>
      <p:sp>
        <p:nvSpPr>
          <p:cNvPr id="8" name="Rectangle 7"/>
          <p:cNvSpPr>
            <a:spLocks noChangeArrowheads="1"/>
          </p:cNvSpPr>
          <p:nvPr/>
        </p:nvSpPr>
        <p:spPr bwMode="auto">
          <a:xfrm>
            <a:off x="4426721" y="16234"/>
            <a:ext cx="46318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Crucifixion is soon &lt; 24 hours</a:t>
            </a:r>
          </a:p>
        </p:txBody>
      </p:sp>
      <p:sp>
        <p:nvSpPr>
          <p:cNvPr id="9" name="Rectangle 8"/>
          <p:cNvSpPr>
            <a:spLocks noChangeArrowheads="1"/>
          </p:cNvSpPr>
          <p:nvPr/>
        </p:nvSpPr>
        <p:spPr bwMode="auto">
          <a:xfrm>
            <a:off x="4426720" y="416344"/>
            <a:ext cx="46318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Keep in mind the promise of the Holy Spirit in vs. 16-17</a:t>
            </a:r>
          </a:p>
        </p:txBody>
      </p:sp>
      <p:sp>
        <p:nvSpPr>
          <p:cNvPr id="10" name="Rectangle 9"/>
          <p:cNvSpPr>
            <a:spLocks noChangeArrowheads="1"/>
          </p:cNvSpPr>
          <p:nvPr/>
        </p:nvSpPr>
        <p:spPr bwMode="auto">
          <a:xfrm>
            <a:off x="4426719" y="1098533"/>
            <a:ext cx="46318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Here Jesus may be alluding to the post resurrection appearances </a:t>
            </a:r>
          </a:p>
        </p:txBody>
      </p:sp>
      <p:sp>
        <p:nvSpPr>
          <p:cNvPr id="11" name="Rectangle 10"/>
          <p:cNvSpPr/>
          <p:nvPr/>
        </p:nvSpPr>
        <p:spPr>
          <a:xfrm>
            <a:off x="4657457" y="4524374"/>
            <a:ext cx="4467877" cy="231288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2:22 (NASB95) </a:t>
            </a:r>
          </a:p>
          <a:p>
            <a:r>
              <a:rPr lang="en-US" sz="2000" b="1" baseline="30000" dirty="0">
                <a:solidFill>
                  <a:schemeClr val="bg1"/>
                </a:solidFill>
                <a:latin typeface="Arial" panose="020B0604020202020204" pitchFamily="34" charset="0"/>
                <a:cs typeface="Arial" panose="020B0604020202020204" pitchFamily="34" charset="0"/>
              </a:rPr>
              <a:t>22</a:t>
            </a:r>
            <a:r>
              <a:rPr lang="en-US" sz="2000" b="1" dirty="0">
                <a:solidFill>
                  <a:schemeClr val="bg1"/>
                </a:solidFill>
                <a:latin typeface="Arial" panose="020B0604020202020204" pitchFamily="34" charset="0"/>
                <a:cs typeface="Arial" panose="020B0604020202020204" pitchFamily="34" charset="0"/>
              </a:rPr>
              <a:t> So when He was raised from the dead, His disciples remembered that He said this; and they believed the Scripture and the word which Jesus had spoken.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6694140"/>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14:21–22 (NASB95) </a:t>
            </a:r>
          </a:p>
          <a:p>
            <a:pPr>
              <a:lnSpc>
                <a:spcPct val="150000"/>
              </a:lnSpc>
            </a:pPr>
            <a:r>
              <a:rPr lang="en-US" sz="2200" b="1" baseline="30000" dirty="0">
                <a:latin typeface="Arial" pitchFamily="34" charset="0"/>
                <a:cs typeface="Arial" pitchFamily="34" charset="0"/>
              </a:rPr>
              <a:t>21</a:t>
            </a:r>
            <a:r>
              <a:rPr lang="en-US" sz="2200" b="1" dirty="0">
                <a:latin typeface="Arial" pitchFamily="34" charset="0"/>
                <a:cs typeface="Arial" pitchFamily="34" charset="0"/>
              </a:rPr>
              <a:t> “He who has My commandments and keeps them is the one who loves Me; and he who loves Me will be loved by My Father, and I will love him and will disclose Myself to him.” </a:t>
            </a:r>
            <a:r>
              <a:rPr lang="en-US" sz="2200" b="1" baseline="30000" dirty="0">
                <a:latin typeface="Arial" pitchFamily="34" charset="0"/>
                <a:cs typeface="Arial" pitchFamily="34" charset="0"/>
              </a:rPr>
              <a:t>22</a:t>
            </a:r>
            <a:r>
              <a:rPr lang="en-US" sz="2200" b="1" dirty="0">
                <a:latin typeface="Arial" pitchFamily="34" charset="0"/>
                <a:cs typeface="Arial" pitchFamily="34" charset="0"/>
              </a:rPr>
              <a:t> Judas (not Iscariot) said to Him, “Lord, what then has happened that You are going to disclose Yourself to us and not to the world?”</a:t>
            </a:r>
          </a:p>
        </p:txBody>
      </p:sp>
      <p:sp>
        <p:nvSpPr>
          <p:cNvPr id="8" name="Rectangle 7"/>
          <p:cNvSpPr>
            <a:spLocks noChangeArrowheads="1"/>
          </p:cNvSpPr>
          <p:nvPr/>
        </p:nvSpPr>
        <p:spPr bwMode="auto">
          <a:xfrm>
            <a:off x="4426721" y="5328"/>
            <a:ext cx="471728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Groundwork is being laid here for the unity of Jesus and his disciples mirroring Jesus and the Father … Ch. 17</a:t>
            </a:r>
          </a:p>
        </p:txBody>
      </p:sp>
      <p:sp>
        <p:nvSpPr>
          <p:cNvPr id="9" name="Rectangle 8"/>
          <p:cNvSpPr>
            <a:spLocks noChangeArrowheads="1"/>
          </p:cNvSpPr>
          <p:nvPr/>
        </p:nvSpPr>
        <p:spPr bwMode="auto">
          <a:xfrm>
            <a:off x="4426718" y="1328767"/>
            <a:ext cx="48281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God’s love for man was manifested by the giving of his Son</a:t>
            </a:r>
          </a:p>
        </p:txBody>
      </p:sp>
      <p:sp>
        <p:nvSpPr>
          <p:cNvPr id="10" name="Rectangle 9"/>
          <p:cNvSpPr/>
          <p:nvPr/>
        </p:nvSpPr>
        <p:spPr>
          <a:xfrm>
            <a:off x="4657457" y="3796146"/>
            <a:ext cx="4467877" cy="304111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John 4:9–10 (NASB95) </a:t>
            </a:r>
          </a:p>
          <a:p>
            <a:r>
              <a:rPr lang="en-US" sz="2000" b="1" baseline="30000" dirty="0">
                <a:solidFill>
                  <a:schemeClr val="bg1"/>
                </a:solidFill>
                <a:latin typeface="Arial" panose="020B0604020202020204" pitchFamily="34" charset="0"/>
                <a:cs typeface="Arial" panose="020B0604020202020204" pitchFamily="34" charset="0"/>
              </a:rPr>
              <a:t>9</a:t>
            </a:r>
            <a:r>
              <a:rPr lang="en-US" sz="2000" b="1" dirty="0">
                <a:solidFill>
                  <a:schemeClr val="bg1"/>
                </a:solidFill>
                <a:latin typeface="Arial" panose="020B0604020202020204" pitchFamily="34" charset="0"/>
                <a:cs typeface="Arial" panose="020B0604020202020204" pitchFamily="34" charset="0"/>
              </a:rPr>
              <a:t> By this the love of God was manifested in us, that God has sent His only begotten Son into the world so that we might live through Him. </a:t>
            </a:r>
            <a:r>
              <a:rPr lang="en-US" sz="2000" b="1" baseline="30000" dirty="0">
                <a:solidFill>
                  <a:schemeClr val="bg1"/>
                </a:solidFill>
                <a:latin typeface="Arial" panose="020B0604020202020204" pitchFamily="34" charset="0"/>
                <a:cs typeface="Arial" panose="020B0604020202020204" pitchFamily="34" charset="0"/>
              </a:rPr>
              <a:t>10</a:t>
            </a:r>
            <a:r>
              <a:rPr lang="en-US" sz="2000" b="1" dirty="0">
                <a:solidFill>
                  <a:schemeClr val="bg1"/>
                </a:solidFill>
                <a:latin typeface="Arial" panose="020B0604020202020204" pitchFamily="34" charset="0"/>
                <a:cs typeface="Arial" panose="020B0604020202020204" pitchFamily="34" charset="0"/>
              </a:rPr>
              <a:t> In this is love, not that we loved God, but that He loved us and sent His Son </a:t>
            </a:r>
            <a:r>
              <a:rPr lang="en-US" sz="2000" b="1" i="1" dirty="0">
                <a:solidFill>
                  <a:schemeClr val="bg1"/>
                </a:solidFill>
                <a:latin typeface="Arial" panose="020B0604020202020204" pitchFamily="34" charset="0"/>
                <a:cs typeface="Arial" panose="020B0604020202020204" pitchFamily="34" charset="0"/>
              </a:rPr>
              <a:t>to be</a:t>
            </a:r>
            <a:r>
              <a:rPr lang="en-US" sz="2000" b="1" dirty="0">
                <a:solidFill>
                  <a:schemeClr val="bg1"/>
                </a:solidFill>
                <a:latin typeface="Arial" panose="020B0604020202020204" pitchFamily="34" charset="0"/>
                <a:cs typeface="Arial" panose="020B0604020202020204" pitchFamily="34" charset="0"/>
              </a:rPr>
              <a:t> the propitiation for our sins. </a:t>
            </a:r>
          </a:p>
        </p:txBody>
      </p:sp>
      <p:sp>
        <p:nvSpPr>
          <p:cNvPr id="11" name="Rectangle 10"/>
          <p:cNvSpPr>
            <a:spLocks noChangeArrowheads="1"/>
          </p:cNvSpPr>
          <p:nvPr/>
        </p:nvSpPr>
        <p:spPr bwMode="auto">
          <a:xfrm>
            <a:off x="4426718" y="2036653"/>
            <a:ext cx="48281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Man’s love for God is manifested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by obedience, as a privilege, not lip service</a:t>
            </a:r>
          </a:p>
        </p:txBody>
      </p:sp>
      <p:sp>
        <p:nvSpPr>
          <p:cNvPr id="12" name="Rectangle 11"/>
          <p:cNvSpPr/>
          <p:nvPr/>
        </p:nvSpPr>
        <p:spPr>
          <a:xfrm>
            <a:off x="4676125" y="5098473"/>
            <a:ext cx="4467877" cy="174915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John 5:3 (NASB95) </a:t>
            </a:r>
          </a:p>
          <a:p>
            <a:r>
              <a:rPr lang="en-US" sz="2000" b="1" baseline="30000" dirty="0">
                <a:solidFill>
                  <a:schemeClr val="bg1"/>
                </a:solidFill>
                <a:latin typeface="Arial" panose="020B0604020202020204" pitchFamily="34" charset="0"/>
                <a:cs typeface="Arial" panose="020B0604020202020204" pitchFamily="34" charset="0"/>
              </a:rPr>
              <a:t>3</a:t>
            </a:r>
            <a:r>
              <a:rPr lang="en-US" sz="2000" b="1" dirty="0">
                <a:solidFill>
                  <a:schemeClr val="bg1"/>
                </a:solidFill>
                <a:latin typeface="Arial" panose="020B0604020202020204" pitchFamily="34" charset="0"/>
                <a:cs typeface="Arial" panose="020B0604020202020204" pitchFamily="34" charset="0"/>
              </a:rPr>
              <a:t> For this is the love of God, that we keep His commandments; and His commandments are not burdensome. </a:t>
            </a:r>
          </a:p>
        </p:txBody>
      </p:sp>
      <p:sp>
        <p:nvSpPr>
          <p:cNvPr id="15" name="Rectangle 14"/>
          <p:cNvSpPr>
            <a:spLocks noChangeArrowheads="1"/>
          </p:cNvSpPr>
          <p:nvPr/>
        </p:nvSpPr>
        <p:spPr bwMode="auto">
          <a:xfrm>
            <a:off x="4426718" y="3052316"/>
            <a:ext cx="48281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Judas seems to be thinking some change had taken place in Jesus’ plans</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grpId="1"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0" grpId="1" animBg="1"/>
      <p:bldP spid="11" grpId="0"/>
      <p:bldP spid="12" grpId="0" animBg="1"/>
      <p:bldP spid="12" grpId="1"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14:23–24 (NASB95) </a:t>
            </a:r>
          </a:p>
          <a:p>
            <a:pPr>
              <a:lnSpc>
                <a:spcPct val="150000"/>
              </a:lnSpc>
            </a:pPr>
            <a:r>
              <a:rPr lang="en-US" sz="2200" b="1" baseline="30000" dirty="0">
                <a:latin typeface="Arial" pitchFamily="34" charset="0"/>
                <a:cs typeface="Arial" pitchFamily="34" charset="0"/>
              </a:rPr>
              <a:t>23</a:t>
            </a:r>
            <a:r>
              <a:rPr lang="en-US" sz="2200" b="1" dirty="0">
                <a:latin typeface="Arial" pitchFamily="34" charset="0"/>
                <a:cs typeface="Arial" pitchFamily="34" charset="0"/>
              </a:rPr>
              <a:t> Jesus answered and said to him, “If anyone loves Me, he will keep My word; and My Father will love him, and We will come to him and make Our abode with him. </a:t>
            </a:r>
            <a:r>
              <a:rPr lang="en-US" sz="2200" b="1" baseline="30000" dirty="0">
                <a:latin typeface="Arial" pitchFamily="34" charset="0"/>
                <a:cs typeface="Arial" pitchFamily="34" charset="0"/>
              </a:rPr>
              <a:t>24</a:t>
            </a:r>
            <a:r>
              <a:rPr lang="en-US" sz="2200" b="1" dirty="0">
                <a:latin typeface="Arial" pitchFamily="34" charset="0"/>
                <a:cs typeface="Arial" pitchFamily="34" charset="0"/>
              </a:rPr>
              <a:t> “He who does not love Me does not keep My words; and the word which you hear is not Mine, but the Father’s who sent Me. </a:t>
            </a:r>
          </a:p>
        </p:txBody>
      </p:sp>
      <p:sp>
        <p:nvSpPr>
          <p:cNvPr id="8" name="Rectangle 7"/>
          <p:cNvSpPr>
            <a:spLocks noChangeArrowheads="1"/>
          </p:cNvSpPr>
          <p:nvPr/>
        </p:nvSpPr>
        <p:spPr bwMode="auto">
          <a:xfrm>
            <a:off x="4426721" y="18171"/>
            <a:ext cx="48281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Those who love, keep His word!</a:t>
            </a:r>
          </a:p>
        </p:txBody>
      </p:sp>
      <p:sp>
        <p:nvSpPr>
          <p:cNvPr id="9" name="Rectangle 8"/>
          <p:cNvSpPr>
            <a:spLocks noChangeArrowheads="1"/>
          </p:cNvSpPr>
          <p:nvPr/>
        </p:nvSpPr>
        <p:spPr bwMode="auto">
          <a:xfrm>
            <a:off x="4426721" y="418281"/>
            <a:ext cx="48281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Those unwilling to obey show that they do not love Him</a:t>
            </a:r>
          </a:p>
        </p:txBody>
      </p:sp>
      <p:sp>
        <p:nvSpPr>
          <p:cNvPr id="10" name="Rectangle 9"/>
          <p:cNvSpPr>
            <a:spLocks noChangeArrowheads="1"/>
          </p:cNvSpPr>
          <p:nvPr/>
        </p:nvSpPr>
        <p:spPr bwMode="auto">
          <a:xfrm>
            <a:off x="4426721" y="1126167"/>
            <a:ext cx="48281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We will come to him and make Our abode with him</a:t>
            </a:r>
            <a:br>
              <a:rPr lang="en-US" sz="2000" b="1" i="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Similar to the promise to the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obedient </a:t>
            </a:r>
            <a:r>
              <a:rPr lang="en-US" sz="2000" b="1" dirty="0" err="1">
                <a:latin typeface="Arial" panose="020B0604020202020204" pitchFamily="34" charset="0"/>
                <a:cs typeface="Arial" panose="020B0604020202020204" pitchFamily="34" charset="0"/>
              </a:rPr>
              <a:t>Laodicean</a:t>
            </a:r>
            <a:r>
              <a:rPr lang="en-US" sz="2000" b="1" dirty="0">
                <a:latin typeface="Arial" panose="020B0604020202020204" pitchFamily="34" charset="0"/>
                <a:cs typeface="Arial" panose="020B0604020202020204" pitchFamily="34" charset="0"/>
              </a:rPr>
              <a:t> in Rev. 3:20</a:t>
            </a:r>
            <a:endParaRPr lang="en-US" sz="2000" b="1" i="1" dirty="0">
              <a:latin typeface="Arial" panose="020B0604020202020204" pitchFamily="34" charset="0"/>
              <a:cs typeface="Arial" panose="020B0604020202020204" pitchFamily="34" charset="0"/>
            </a:endParaRPr>
          </a:p>
        </p:txBody>
      </p:sp>
      <p:sp>
        <p:nvSpPr>
          <p:cNvPr id="11" name="Rectangle 10"/>
          <p:cNvSpPr/>
          <p:nvPr/>
        </p:nvSpPr>
        <p:spPr>
          <a:xfrm>
            <a:off x="4657457" y="3796146"/>
            <a:ext cx="4467877" cy="304111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Revelation 3:19–20 (NASB95) </a:t>
            </a:r>
          </a:p>
          <a:p>
            <a:r>
              <a:rPr lang="en-US" sz="2000" b="1" baseline="30000" dirty="0">
                <a:solidFill>
                  <a:schemeClr val="bg1"/>
                </a:solidFill>
                <a:latin typeface="Arial" panose="020B0604020202020204" pitchFamily="34" charset="0"/>
                <a:cs typeface="Arial" panose="020B0604020202020204" pitchFamily="34" charset="0"/>
              </a:rPr>
              <a:t>19</a:t>
            </a:r>
            <a:r>
              <a:rPr lang="en-US" sz="2000" b="1" dirty="0">
                <a:solidFill>
                  <a:schemeClr val="bg1"/>
                </a:solidFill>
                <a:latin typeface="Arial" panose="020B0604020202020204" pitchFamily="34" charset="0"/>
                <a:cs typeface="Arial" panose="020B0604020202020204" pitchFamily="34" charset="0"/>
              </a:rPr>
              <a:t> ‘Those whom I love, I reprove and discipline; therefore be zealous and repent. </a:t>
            </a:r>
            <a:r>
              <a:rPr lang="en-US" sz="2000" b="1" baseline="30000" dirty="0">
                <a:solidFill>
                  <a:schemeClr val="bg1"/>
                </a:solidFill>
                <a:latin typeface="Arial" panose="020B0604020202020204" pitchFamily="34" charset="0"/>
                <a:cs typeface="Arial" panose="020B0604020202020204" pitchFamily="34" charset="0"/>
              </a:rPr>
              <a:t>20</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Behold, I stand at the door and knock; if anyone hears My voice and opens the door, I will come in to him and will dine with him, and he with Me</a:t>
            </a:r>
            <a:r>
              <a:rPr lang="en-US" sz="2000" b="1" dirty="0">
                <a:solidFill>
                  <a:schemeClr val="bg1"/>
                </a:solidFill>
                <a:latin typeface="Arial" panose="020B0604020202020204" pitchFamily="34" charset="0"/>
                <a:cs typeface="Arial" panose="020B0604020202020204" pitchFamily="34" charset="0"/>
              </a:rPr>
              <a:t>. </a:t>
            </a:r>
          </a:p>
        </p:txBody>
      </p:sp>
      <p:sp>
        <p:nvSpPr>
          <p:cNvPr id="12" name="Rectangle 11"/>
          <p:cNvSpPr>
            <a:spLocks noChangeArrowheads="1"/>
          </p:cNvSpPr>
          <p:nvPr/>
        </p:nvSpPr>
        <p:spPr bwMode="auto">
          <a:xfrm>
            <a:off x="4426721" y="2449606"/>
            <a:ext cx="48281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Fellowship is promised to the Apostles and those who obey</a:t>
            </a:r>
          </a:p>
        </p:txBody>
      </p:sp>
      <p:sp>
        <p:nvSpPr>
          <p:cNvPr id="13" name="Rectangle 12"/>
          <p:cNvSpPr>
            <a:spLocks noChangeArrowheads="1"/>
          </p:cNvSpPr>
          <p:nvPr/>
        </p:nvSpPr>
        <p:spPr bwMode="auto">
          <a:xfrm>
            <a:off x="4477336" y="3157492"/>
            <a:ext cx="48281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Again, His words are the Father’s</a:t>
            </a:r>
          </a:p>
        </p:txBody>
      </p:sp>
      <p:sp>
        <p:nvSpPr>
          <p:cNvPr id="14" name="Rectangle 13"/>
          <p:cNvSpPr/>
          <p:nvPr/>
        </p:nvSpPr>
        <p:spPr>
          <a:xfrm>
            <a:off x="4666790" y="3796146"/>
            <a:ext cx="4467877" cy="304111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Hebrews 5:8–9 (NASB95) </a:t>
            </a:r>
          </a:p>
          <a:p>
            <a:r>
              <a:rPr lang="en-US" sz="2000" b="1" baseline="30000" dirty="0">
                <a:solidFill>
                  <a:schemeClr val="bg1"/>
                </a:solidFill>
                <a:latin typeface="Arial" panose="020B0604020202020204" pitchFamily="34" charset="0"/>
                <a:cs typeface="Arial" panose="020B0604020202020204" pitchFamily="34" charset="0"/>
              </a:rPr>
              <a:t>8</a:t>
            </a:r>
            <a:r>
              <a:rPr lang="en-US" sz="2000" b="1" dirty="0">
                <a:solidFill>
                  <a:schemeClr val="bg1"/>
                </a:solidFill>
                <a:latin typeface="Arial" panose="020B0604020202020204" pitchFamily="34" charset="0"/>
                <a:cs typeface="Arial" panose="020B0604020202020204" pitchFamily="34" charset="0"/>
              </a:rPr>
              <a:t> Although He was a Son, He learned obedience from the things which He suffered. </a:t>
            </a:r>
            <a:r>
              <a:rPr lang="en-US" sz="2000" b="1" baseline="30000" dirty="0">
                <a:solidFill>
                  <a:schemeClr val="bg1"/>
                </a:solidFill>
                <a:latin typeface="Arial" panose="020B0604020202020204" pitchFamily="34" charset="0"/>
                <a:cs typeface="Arial" panose="020B0604020202020204" pitchFamily="34" charset="0"/>
              </a:rPr>
              <a:t>9</a:t>
            </a:r>
            <a:r>
              <a:rPr lang="en-US" sz="2000" b="1" dirty="0">
                <a:solidFill>
                  <a:schemeClr val="bg1"/>
                </a:solidFill>
                <a:latin typeface="Arial" panose="020B0604020202020204" pitchFamily="34" charset="0"/>
                <a:cs typeface="Arial" panose="020B0604020202020204" pitchFamily="34" charset="0"/>
              </a:rPr>
              <a:t> And having been made perfect, </a:t>
            </a:r>
            <a:r>
              <a:rPr lang="en-US" sz="2000" b="1" u="sng" dirty="0">
                <a:solidFill>
                  <a:schemeClr val="bg1"/>
                </a:solidFill>
                <a:latin typeface="Arial" panose="020B0604020202020204" pitchFamily="34" charset="0"/>
                <a:cs typeface="Arial" panose="020B0604020202020204" pitchFamily="34" charset="0"/>
              </a:rPr>
              <a:t>He became to all those who obey Him the source of eternal salvation</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xit" presetSubtype="0" fill="hold" grpId="1"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1" grpId="1" animBg="1"/>
      <p:bldP spid="12" grpId="0"/>
      <p:bldP spid="13" grpId="0"/>
      <p:bldP spid="14" grpId="0" animBg="1"/>
      <p:bldP spid="1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4662815"/>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14:25–26 (NASB95) </a:t>
            </a:r>
          </a:p>
          <a:p>
            <a:pPr>
              <a:lnSpc>
                <a:spcPct val="150000"/>
              </a:lnSpc>
            </a:pPr>
            <a:r>
              <a:rPr lang="en-US" sz="2200" b="1" baseline="30000" dirty="0">
                <a:latin typeface="Arial" pitchFamily="34" charset="0"/>
                <a:cs typeface="Arial" pitchFamily="34" charset="0"/>
              </a:rPr>
              <a:t>25</a:t>
            </a:r>
            <a:r>
              <a:rPr lang="en-US" sz="2200" b="1" dirty="0">
                <a:latin typeface="Arial" pitchFamily="34" charset="0"/>
                <a:cs typeface="Arial" pitchFamily="34" charset="0"/>
              </a:rPr>
              <a:t> “These things I have spoken to you while abiding with you. </a:t>
            </a:r>
            <a:r>
              <a:rPr lang="en-US" sz="2200" b="1" baseline="30000" dirty="0">
                <a:latin typeface="Arial" pitchFamily="34" charset="0"/>
                <a:cs typeface="Arial" pitchFamily="34" charset="0"/>
              </a:rPr>
              <a:t>26</a:t>
            </a:r>
            <a:r>
              <a:rPr lang="en-US" sz="2200" b="1" dirty="0">
                <a:latin typeface="Arial" pitchFamily="34" charset="0"/>
                <a:cs typeface="Arial" pitchFamily="34" charset="0"/>
              </a:rPr>
              <a:t> “But the Helper, the Holy Spirit, whom the Father will send in My name, He will teach you all things, and bring to your remembrance all that I said to you. </a:t>
            </a:r>
          </a:p>
        </p:txBody>
      </p:sp>
      <p:sp>
        <p:nvSpPr>
          <p:cNvPr id="8" name="Rectangle 7"/>
          <p:cNvSpPr>
            <a:spLocks noChangeArrowheads="1"/>
          </p:cNvSpPr>
          <p:nvPr/>
        </p:nvSpPr>
        <p:spPr bwMode="auto">
          <a:xfrm>
            <a:off x="4426721" y="18171"/>
            <a:ext cx="48281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had comforted them, provided the truth to them while He was on earth, now His time has come</a:t>
            </a:r>
          </a:p>
        </p:txBody>
      </p:sp>
      <p:sp>
        <p:nvSpPr>
          <p:cNvPr id="9" name="Rectangle 8"/>
          <p:cNvSpPr>
            <a:spLocks noChangeArrowheads="1"/>
          </p:cNvSpPr>
          <p:nvPr/>
        </p:nvSpPr>
        <p:spPr bwMode="auto">
          <a:xfrm>
            <a:off x="4426721" y="1311620"/>
            <a:ext cx="482811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Now the Helper, the Holy Spirit will come to the Apostles to:</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 teach you all things</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 bring to your remembrance all </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that I said to you</a:t>
            </a:r>
            <a:endParaRPr lang="en-US" sz="20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4426721" y="2942836"/>
            <a:ext cx="48281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Thus, the words written by these men would be inspired</a:t>
            </a:r>
          </a:p>
        </p:txBody>
      </p:sp>
      <p:sp>
        <p:nvSpPr>
          <p:cNvPr id="11" name="Rectangle 10"/>
          <p:cNvSpPr/>
          <p:nvPr/>
        </p:nvSpPr>
        <p:spPr>
          <a:xfrm>
            <a:off x="4572000" y="4236285"/>
            <a:ext cx="4467877" cy="254775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2 Timothy 3:16–17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All Scripture is inspired by God</a:t>
            </a:r>
            <a:r>
              <a:rPr lang="en-US" sz="2000" b="1" dirty="0">
                <a:solidFill>
                  <a:schemeClr val="bg1"/>
                </a:solidFill>
                <a:latin typeface="Arial" panose="020B0604020202020204" pitchFamily="34" charset="0"/>
                <a:cs typeface="Arial" panose="020B0604020202020204" pitchFamily="34" charset="0"/>
              </a:rPr>
              <a:t> and profitable for teaching, for reproof, for correction, for training in righteousness; </a:t>
            </a:r>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so that the man of God may be adequate, equipped for every good work. </a:t>
            </a:r>
          </a:p>
        </p:txBody>
      </p:sp>
    </p:spTree>
    <p:extLst>
      <p:ext uri="{BB962C8B-B14F-4D97-AF65-F5344CB8AC3E}">
        <p14:creationId xmlns:p14="http://schemas.microsoft.com/office/powerpoint/2010/main" val="102883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3139321"/>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14:27 (NASB95) </a:t>
            </a:r>
          </a:p>
          <a:p>
            <a:pPr>
              <a:lnSpc>
                <a:spcPct val="150000"/>
              </a:lnSpc>
            </a:pPr>
            <a:r>
              <a:rPr lang="en-US" sz="2200" b="1" baseline="30000" dirty="0">
                <a:latin typeface="Arial" pitchFamily="34" charset="0"/>
                <a:cs typeface="Arial" pitchFamily="34" charset="0"/>
              </a:rPr>
              <a:t>27</a:t>
            </a:r>
            <a:r>
              <a:rPr lang="en-US" sz="2200" b="1" dirty="0">
                <a:latin typeface="Arial" pitchFamily="34" charset="0"/>
                <a:cs typeface="Arial" pitchFamily="34" charset="0"/>
              </a:rPr>
              <a:t> “Peace I leave with you; My peace I give to you; not as the world gives do I give to you. Do not let your heart be troubled, nor let it be fearful. </a:t>
            </a:r>
          </a:p>
        </p:txBody>
      </p:sp>
      <p:sp>
        <p:nvSpPr>
          <p:cNvPr id="8" name="Rectangle 7"/>
          <p:cNvSpPr>
            <a:spLocks noChangeArrowheads="1"/>
          </p:cNvSpPr>
          <p:nvPr/>
        </p:nvSpPr>
        <p:spPr bwMode="auto">
          <a:xfrm>
            <a:off x="4426721" y="18171"/>
            <a:ext cx="47172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The world can offer nothing like the peace which Jesus supplied to his people</a:t>
            </a:r>
          </a:p>
        </p:txBody>
      </p:sp>
      <p:sp>
        <p:nvSpPr>
          <p:cNvPr id="9" name="Rectangle 8"/>
          <p:cNvSpPr/>
          <p:nvPr/>
        </p:nvSpPr>
        <p:spPr>
          <a:xfrm>
            <a:off x="4560472" y="2479958"/>
            <a:ext cx="4467877" cy="421874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2 Timothy 4:6–8 (NASB95) </a:t>
            </a:r>
          </a:p>
          <a:p>
            <a:r>
              <a:rPr lang="en-US" sz="2000" b="1" baseline="30000" dirty="0">
                <a:solidFill>
                  <a:schemeClr val="bg1"/>
                </a:solidFill>
                <a:latin typeface="Arial" panose="020B0604020202020204" pitchFamily="34" charset="0"/>
                <a:cs typeface="Arial" panose="020B0604020202020204" pitchFamily="34" charset="0"/>
              </a:rPr>
              <a:t>6</a:t>
            </a:r>
            <a:r>
              <a:rPr lang="en-US" sz="2000" b="1" dirty="0">
                <a:solidFill>
                  <a:schemeClr val="bg1"/>
                </a:solidFill>
                <a:latin typeface="Arial" panose="020B0604020202020204" pitchFamily="34" charset="0"/>
                <a:cs typeface="Arial" panose="020B0604020202020204" pitchFamily="34" charset="0"/>
              </a:rPr>
              <a:t> For I am already being poured out as a drink offering, and the time of my departure has come. </a:t>
            </a:r>
            <a:r>
              <a:rPr lang="en-US" sz="2000" b="1" baseline="30000" dirty="0">
                <a:solidFill>
                  <a:schemeClr val="bg1"/>
                </a:solidFill>
                <a:latin typeface="Arial" panose="020B0604020202020204" pitchFamily="34" charset="0"/>
                <a:cs typeface="Arial" panose="020B0604020202020204" pitchFamily="34" charset="0"/>
              </a:rPr>
              <a:t>7</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I have fought the good fight, I have finished the course, I have kept the faith; </a:t>
            </a:r>
            <a:r>
              <a:rPr lang="en-US" sz="2000" b="1" u="sng" baseline="30000" dirty="0">
                <a:solidFill>
                  <a:schemeClr val="bg1"/>
                </a:solidFill>
                <a:latin typeface="Arial" panose="020B0604020202020204" pitchFamily="34" charset="0"/>
                <a:cs typeface="Arial" panose="020B0604020202020204" pitchFamily="34" charset="0"/>
              </a:rPr>
              <a:t>8</a:t>
            </a:r>
            <a:r>
              <a:rPr lang="en-US" sz="2000" b="1" u="sng" dirty="0">
                <a:solidFill>
                  <a:schemeClr val="bg1"/>
                </a:solidFill>
                <a:latin typeface="Arial" panose="020B0604020202020204" pitchFamily="34" charset="0"/>
                <a:cs typeface="Arial" panose="020B0604020202020204" pitchFamily="34" charset="0"/>
              </a:rPr>
              <a:t> in the future there is laid up for me the crown of righteousness, which the Lord, the righteous Judge, will award to me on that day; and not only to me, but also to all who have loved His appearing</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5170646"/>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14:28–29 (NASB95) </a:t>
            </a:r>
          </a:p>
          <a:p>
            <a:pPr>
              <a:lnSpc>
                <a:spcPct val="150000"/>
              </a:lnSpc>
            </a:pPr>
            <a:r>
              <a:rPr lang="en-US" sz="2200" b="1" baseline="30000" dirty="0">
                <a:latin typeface="Arial" pitchFamily="34" charset="0"/>
                <a:cs typeface="Arial" pitchFamily="34" charset="0"/>
              </a:rPr>
              <a:t>28</a:t>
            </a:r>
            <a:r>
              <a:rPr lang="en-US" sz="2200" b="1" dirty="0">
                <a:latin typeface="Arial" pitchFamily="34" charset="0"/>
                <a:cs typeface="Arial" pitchFamily="34" charset="0"/>
              </a:rPr>
              <a:t> “You heard that I said to you, ‘I go away, and I will come to you.’ If you loved Me, you would have rejoiced because I go to the Father, for the Father is greater than I. </a:t>
            </a:r>
            <a:r>
              <a:rPr lang="en-US" sz="2200" b="1" baseline="30000" dirty="0">
                <a:latin typeface="Arial" pitchFamily="34" charset="0"/>
                <a:cs typeface="Arial" pitchFamily="34" charset="0"/>
              </a:rPr>
              <a:t>29</a:t>
            </a:r>
            <a:r>
              <a:rPr lang="en-US" sz="2200" b="1" dirty="0">
                <a:latin typeface="Arial" pitchFamily="34" charset="0"/>
                <a:cs typeface="Arial" pitchFamily="34" charset="0"/>
              </a:rPr>
              <a:t> “Now I have told you before it happens, so that when it happens, you may believe. </a:t>
            </a:r>
          </a:p>
        </p:txBody>
      </p:sp>
      <p:sp>
        <p:nvSpPr>
          <p:cNvPr id="8" name="Rectangle 7"/>
          <p:cNvSpPr>
            <a:spLocks noChangeArrowheads="1"/>
          </p:cNvSpPr>
          <p:nvPr/>
        </p:nvSpPr>
        <p:spPr bwMode="auto">
          <a:xfrm>
            <a:off x="4426721" y="5328"/>
            <a:ext cx="4717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has told them about his going multiple times (13:19; 16:4)</a:t>
            </a:r>
          </a:p>
        </p:txBody>
      </p:sp>
      <p:sp>
        <p:nvSpPr>
          <p:cNvPr id="9" name="Rectangle 8"/>
          <p:cNvSpPr>
            <a:spLocks noChangeArrowheads="1"/>
          </p:cNvSpPr>
          <p:nvPr/>
        </p:nvSpPr>
        <p:spPr bwMode="auto">
          <a:xfrm>
            <a:off x="4426721" y="713214"/>
            <a:ext cx="471728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Although He will die a cruel death, He is talking about rejoicing … His going away will open the WAY of salvation, bring the Holy Spirit, etc.</a:t>
            </a:r>
          </a:p>
        </p:txBody>
      </p:sp>
      <p:sp>
        <p:nvSpPr>
          <p:cNvPr id="11" name="Rectangle 10"/>
          <p:cNvSpPr/>
          <p:nvPr/>
        </p:nvSpPr>
        <p:spPr>
          <a:xfrm>
            <a:off x="4560472" y="4488873"/>
            <a:ext cx="4467877" cy="220983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16:7 (NASB95) </a:t>
            </a:r>
          </a:p>
          <a:p>
            <a:r>
              <a:rPr lang="en-US" sz="2000" b="1" baseline="30000" dirty="0">
                <a:solidFill>
                  <a:schemeClr val="bg1"/>
                </a:solidFill>
                <a:latin typeface="Arial" panose="020B0604020202020204" pitchFamily="34" charset="0"/>
                <a:cs typeface="Arial" panose="020B0604020202020204" pitchFamily="34" charset="0"/>
              </a:rPr>
              <a:t>7</a:t>
            </a:r>
            <a:r>
              <a:rPr lang="en-US" sz="2000" b="1" dirty="0">
                <a:solidFill>
                  <a:schemeClr val="bg1"/>
                </a:solidFill>
                <a:latin typeface="Arial" panose="020B0604020202020204" pitchFamily="34" charset="0"/>
                <a:cs typeface="Arial" panose="020B0604020202020204" pitchFamily="34" charset="0"/>
              </a:rPr>
              <a:t> “But I tell you the truth, it is to your advantage that I go away; for if I do not go away, the Helper will not come to you; but if I go, I will send Him to you. </a:t>
            </a:r>
          </a:p>
        </p:txBody>
      </p:sp>
      <p:sp>
        <p:nvSpPr>
          <p:cNvPr id="12" name="Rectangle 11"/>
          <p:cNvSpPr>
            <a:spLocks noChangeArrowheads="1"/>
          </p:cNvSpPr>
          <p:nvPr/>
        </p:nvSpPr>
        <p:spPr bwMode="auto">
          <a:xfrm>
            <a:off x="4426719" y="2344430"/>
            <a:ext cx="471728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I have told you before it happens </a:t>
            </a:r>
            <a:r>
              <a:rPr lang="en-US" sz="2000" b="1" dirty="0">
                <a:latin typeface="Arial" panose="020B0604020202020204" pitchFamily="34" charset="0"/>
                <a:cs typeface="Arial" panose="020B0604020202020204" pitchFamily="34" charset="0"/>
              </a:rPr>
              <a:t>- This was not chance, but the will of God!</a:t>
            </a:r>
          </a:p>
          <a:p>
            <a:pPr marL="1085850" lvl="1" indent="-342900"/>
            <a:r>
              <a:rPr lang="en-US" sz="2000" b="1" dirty="0">
                <a:latin typeface="Arial" panose="020B0604020202020204" pitchFamily="34" charset="0"/>
                <a:cs typeface="Arial" panose="020B0604020202020204" pitchFamily="34" charset="0"/>
              </a:rPr>
              <a:t>This will build the faith of the disciples (1:52; 13:19)</a:t>
            </a:r>
          </a:p>
        </p:txBody>
      </p:sp>
      <p:sp>
        <p:nvSpPr>
          <p:cNvPr id="13" name="Rectangle 12"/>
          <p:cNvSpPr/>
          <p:nvPr/>
        </p:nvSpPr>
        <p:spPr>
          <a:xfrm>
            <a:off x="4572000" y="5029199"/>
            <a:ext cx="4467877" cy="166950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13:19 (NASB95) </a:t>
            </a:r>
          </a:p>
          <a:p>
            <a:r>
              <a:rPr lang="en-US" sz="2000" b="1" baseline="30000" dirty="0">
                <a:solidFill>
                  <a:schemeClr val="bg1"/>
                </a:solidFill>
                <a:latin typeface="Arial" panose="020B0604020202020204" pitchFamily="34" charset="0"/>
                <a:cs typeface="Arial" panose="020B0604020202020204" pitchFamily="34" charset="0"/>
              </a:rPr>
              <a:t>19</a:t>
            </a:r>
            <a:r>
              <a:rPr lang="en-US" sz="2000" b="1" dirty="0">
                <a:solidFill>
                  <a:schemeClr val="bg1"/>
                </a:solidFill>
                <a:latin typeface="Arial" panose="020B0604020202020204" pitchFamily="34" charset="0"/>
                <a:cs typeface="Arial" panose="020B0604020202020204" pitchFamily="34" charset="0"/>
              </a:rPr>
              <a:t> “From now on I am telling you before </a:t>
            </a:r>
            <a:r>
              <a:rPr lang="en-US" sz="2000" b="1" i="1" dirty="0">
                <a:solidFill>
                  <a:schemeClr val="bg1"/>
                </a:solidFill>
                <a:latin typeface="Arial" panose="020B0604020202020204" pitchFamily="34" charset="0"/>
                <a:cs typeface="Arial" panose="020B0604020202020204" pitchFamily="34" charset="0"/>
              </a:rPr>
              <a:t>it</a:t>
            </a:r>
            <a:r>
              <a:rPr lang="en-US" sz="2000" b="1" dirty="0">
                <a:solidFill>
                  <a:schemeClr val="bg1"/>
                </a:solidFill>
                <a:latin typeface="Arial" panose="020B0604020202020204" pitchFamily="34" charset="0"/>
                <a:cs typeface="Arial" panose="020B0604020202020204" pitchFamily="34" charset="0"/>
              </a:rPr>
              <a:t> comes to pass, so that when it does occur, you may believe that I am </a:t>
            </a:r>
            <a:r>
              <a:rPr lang="en-US" sz="2000" b="1" i="1" dirty="0">
                <a:solidFill>
                  <a:schemeClr val="bg1"/>
                </a:solidFill>
                <a:latin typeface="Arial" panose="020B0604020202020204" pitchFamily="34" charset="0"/>
                <a:cs typeface="Arial" panose="020B0604020202020204" pitchFamily="34" charset="0"/>
              </a:rPr>
              <a:t>He.</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xit" presetSubtype="0" fill="hold" grpId="1"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1" grpId="1" animBg="1"/>
      <p:bldP spid="12"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2672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426721" cy="5170646"/>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14:30–31 (NASB95) </a:t>
            </a:r>
          </a:p>
          <a:p>
            <a:pPr>
              <a:lnSpc>
                <a:spcPct val="150000"/>
              </a:lnSpc>
            </a:pPr>
            <a:r>
              <a:rPr lang="en-US" sz="2200" b="1" baseline="30000" dirty="0">
                <a:latin typeface="Arial" pitchFamily="34" charset="0"/>
                <a:cs typeface="Arial" pitchFamily="34" charset="0"/>
              </a:rPr>
              <a:t>30</a:t>
            </a:r>
            <a:r>
              <a:rPr lang="en-US" sz="2200" b="1" dirty="0">
                <a:latin typeface="Arial" pitchFamily="34" charset="0"/>
                <a:cs typeface="Arial" pitchFamily="34" charset="0"/>
              </a:rPr>
              <a:t> “I will not speak much more with you, for the ruler of the world is coming, and he has nothing in Me; </a:t>
            </a:r>
            <a:r>
              <a:rPr lang="en-US" sz="2200" b="1" baseline="30000" dirty="0">
                <a:latin typeface="Arial" pitchFamily="34" charset="0"/>
                <a:cs typeface="Arial" pitchFamily="34" charset="0"/>
              </a:rPr>
              <a:t>31</a:t>
            </a:r>
            <a:r>
              <a:rPr lang="en-US" sz="2200" b="1" dirty="0">
                <a:latin typeface="Arial" pitchFamily="34" charset="0"/>
                <a:cs typeface="Arial" pitchFamily="34" charset="0"/>
              </a:rPr>
              <a:t> but so that the world may know that I love the Father, I do exactly as the Father commanded Me. Get up, let us go from here. </a:t>
            </a:r>
          </a:p>
          <a:p>
            <a:pPr>
              <a:lnSpc>
                <a:spcPct val="150000"/>
              </a:lnSpc>
            </a:pPr>
            <a:endParaRPr lang="en-US" sz="2200" b="1" dirty="0">
              <a:latin typeface="Arial" pitchFamily="34" charset="0"/>
              <a:cs typeface="Arial" pitchFamily="34" charset="0"/>
            </a:endParaRPr>
          </a:p>
        </p:txBody>
      </p:sp>
      <p:sp>
        <p:nvSpPr>
          <p:cNvPr id="8" name="Rectangle 7"/>
          <p:cNvSpPr>
            <a:spLocks noChangeArrowheads="1"/>
          </p:cNvSpPr>
          <p:nvPr/>
        </p:nvSpPr>
        <p:spPr bwMode="auto">
          <a:xfrm>
            <a:off x="4426721" y="5328"/>
            <a:ext cx="47172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Satan was coming … Jesus has absolutely nothing upon which Satan can fasten his grip</a:t>
            </a:r>
          </a:p>
        </p:txBody>
      </p:sp>
      <p:sp>
        <p:nvSpPr>
          <p:cNvPr id="9" name="Rectangle 8"/>
          <p:cNvSpPr>
            <a:spLocks noChangeArrowheads="1"/>
          </p:cNvSpPr>
          <p:nvPr/>
        </p:nvSpPr>
        <p:spPr bwMode="auto">
          <a:xfrm>
            <a:off x="4426721" y="1020991"/>
            <a:ext cx="4717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Satan brought death to Jesus, but Jesus willingly allowed it</a:t>
            </a:r>
          </a:p>
        </p:txBody>
      </p:sp>
      <p:sp>
        <p:nvSpPr>
          <p:cNvPr id="10" name="Rectangle 9"/>
          <p:cNvSpPr/>
          <p:nvPr/>
        </p:nvSpPr>
        <p:spPr>
          <a:xfrm>
            <a:off x="4657457" y="2744540"/>
            <a:ext cx="4467877" cy="409271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10:11 (NASB95) </a:t>
            </a:r>
          </a:p>
          <a:p>
            <a:r>
              <a:rPr lang="en-US" sz="2000" b="1" baseline="30000" dirty="0">
                <a:solidFill>
                  <a:schemeClr val="bg1"/>
                </a:solidFill>
                <a:latin typeface="Arial" panose="020B0604020202020204" pitchFamily="34" charset="0"/>
                <a:cs typeface="Arial" panose="020B0604020202020204" pitchFamily="34" charset="0"/>
              </a:rPr>
              <a:t>11</a:t>
            </a:r>
            <a:r>
              <a:rPr lang="en-US" sz="2000" b="1" dirty="0">
                <a:solidFill>
                  <a:schemeClr val="bg1"/>
                </a:solidFill>
                <a:latin typeface="Arial" panose="020B0604020202020204" pitchFamily="34" charset="0"/>
                <a:cs typeface="Arial" panose="020B0604020202020204" pitchFamily="34" charset="0"/>
              </a:rPr>
              <a:t> “I am the good shepherd; </a:t>
            </a:r>
            <a:r>
              <a:rPr lang="en-US" sz="2000" b="1" u="sng" dirty="0">
                <a:solidFill>
                  <a:schemeClr val="bg1"/>
                </a:solidFill>
                <a:latin typeface="Arial" panose="020B0604020202020204" pitchFamily="34" charset="0"/>
                <a:cs typeface="Arial" panose="020B0604020202020204" pitchFamily="34" charset="0"/>
              </a:rPr>
              <a:t>the good shepherd lays down His life for the sheep</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John 10:18 (NASB95) </a:t>
            </a:r>
          </a:p>
          <a:p>
            <a:r>
              <a:rPr lang="en-US" sz="2000" b="1" baseline="30000" dirty="0">
                <a:solidFill>
                  <a:schemeClr val="bg1"/>
                </a:solidFill>
                <a:latin typeface="Arial" panose="020B0604020202020204" pitchFamily="34" charset="0"/>
                <a:cs typeface="Arial" panose="020B0604020202020204" pitchFamily="34" charset="0"/>
              </a:rPr>
              <a:t>18</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No one has taken it away from Me, but I lay it down on My own initiative. I have authority to lay it down, and I have authority to take it up again</a:t>
            </a:r>
            <a:r>
              <a:rPr lang="en-US" sz="2000" b="1" dirty="0">
                <a:solidFill>
                  <a:schemeClr val="bg1"/>
                </a:solidFill>
                <a:latin typeface="Arial" panose="020B0604020202020204" pitchFamily="34" charset="0"/>
                <a:cs typeface="Arial" panose="020B0604020202020204" pitchFamily="34" charset="0"/>
              </a:rPr>
              <a:t>. This commandment I received from My Father.” </a:t>
            </a:r>
          </a:p>
        </p:txBody>
      </p:sp>
      <p:sp>
        <p:nvSpPr>
          <p:cNvPr id="11" name="Rectangle 10"/>
          <p:cNvSpPr>
            <a:spLocks noChangeArrowheads="1"/>
          </p:cNvSpPr>
          <p:nvPr/>
        </p:nvSpPr>
        <p:spPr bwMode="auto">
          <a:xfrm>
            <a:off x="4426721" y="1728877"/>
            <a:ext cx="4717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obeyed the Father even to death! So should we!!!</a:t>
            </a:r>
          </a:p>
        </p:txBody>
      </p:sp>
      <p:sp>
        <p:nvSpPr>
          <p:cNvPr id="12" name="Rectangle 11"/>
          <p:cNvSpPr/>
          <p:nvPr/>
        </p:nvSpPr>
        <p:spPr>
          <a:xfrm>
            <a:off x="4666501" y="5043055"/>
            <a:ext cx="4467877" cy="180457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Philippians 2:8 (NASB95) </a:t>
            </a:r>
          </a:p>
          <a:p>
            <a:r>
              <a:rPr lang="en-US" sz="2000" b="1" baseline="30000" dirty="0">
                <a:solidFill>
                  <a:schemeClr val="bg1"/>
                </a:solidFill>
                <a:latin typeface="Arial" panose="020B0604020202020204" pitchFamily="34" charset="0"/>
                <a:cs typeface="Arial" panose="020B0604020202020204" pitchFamily="34" charset="0"/>
              </a:rPr>
              <a:t>8</a:t>
            </a:r>
            <a:r>
              <a:rPr lang="en-US" sz="2000" b="1" dirty="0">
                <a:solidFill>
                  <a:schemeClr val="bg1"/>
                </a:solidFill>
                <a:latin typeface="Arial" panose="020B0604020202020204" pitchFamily="34" charset="0"/>
                <a:cs typeface="Arial" panose="020B0604020202020204" pitchFamily="34" charset="0"/>
              </a:rPr>
              <a:t> Being found in appearance as a man, </a:t>
            </a:r>
            <a:r>
              <a:rPr lang="en-US" sz="2000" b="1" u="sng" dirty="0">
                <a:solidFill>
                  <a:schemeClr val="bg1"/>
                </a:solidFill>
                <a:latin typeface="Arial" panose="020B0604020202020204" pitchFamily="34" charset="0"/>
                <a:cs typeface="Arial" panose="020B0604020202020204" pitchFamily="34" charset="0"/>
              </a:rPr>
              <a:t>He humbled Himself by becoming obedient to the point of death, even death on a cross</a:t>
            </a:r>
            <a:r>
              <a:rPr lang="en-US" sz="2000" b="1" dirty="0">
                <a:solidFill>
                  <a:schemeClr val="bg1"/>
                </a:solidFill>
                <a:latin typeface="Arial" panose="020B0604020202020204" pitchFamily="34" charset="0"/>
                <a:cs typeface="Arial" panose="020B0604020202020204" pitchFamily="34" charset="0"/>
              </a:rPr>
              <a:t>. </a:t>
            </a:r>
          </a:p>
        </p:txBody>
      </p:sp>
      <p:sp>
        <p:nvSpPr>
          <p:cNvPr id="13" name="Rectangle 12"/>
          <p:cNvSpPr>
            <a:spLocks noChangeArrowheads="1"/>
          </p:cNvSpPr>
          <p:nvPr/>
        </p:nvSpPr>
        <p:spPr bwMode="auto">
          <a:xfrm>
            <a:off x="4426721" y="2436763"/>
            <a:ext cx="47172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The Father planned redemption through Christ for those who believe!</a:t>
            </a:r>
          </a:p>
        </p:txBody>
      </p:sp>
      <p:sp>
        <p:nvSpPr>
          <p:cNvPr id="14" name="Rectangle 13"/>
          <p:cNvSpPr/>
          <p:nvPr/>
        </p:nvSpPr>
        <p:spPr>
          <a:xfrm>
            <a:off x="1" y="4544291"/>
            <a:ext cx="9134378" cy="231889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Romans 3:23–26 (NASB95) </a:t>
            </a:r>
          </a:p>
          <a:p>
            <a:r>
              <a:rPr lang="en-US" b="1" baseline="30000" dirty="0">
                <a:solidFill>
                  <a:schemeClr val="bg1"/>
                </a:solidFill>
                <a:latin typeface="Arial" panose="020B0604020202020204" pitchFamily="34" charset="0"/>
                <a:cs typeface="Arial" panose="020B0604020202020204" pitchFamily="34" charset="0"/>
              </a:rPr>
              <a:t>23</a:t>
            </a:r>
            <a:r>
              <a:rPr lang="en-US" b="1" dirty="0">
                <a:solidFill>
                  <a:schemeClr val="bg1"/>
                </a:solidFill>
                <a:latin typeface="Arial" panose="020B0604020202020204" pitchFamily="34" charset="0"/>
                <a:cs typeface="Arial" panose="020B0604020202020204" pitchFamily="34" charset="0"/>
              </a:rPr>
              <a:t> for all have sinned and fall short of the glory of God, </a:t>
            </a:r>
            <a:r>
              <a:rPr lang="en-US" b="1" baseline="30000" dirty="0">
                <a:solidFill>
                  <a:schemeClr val="bg1"/>
                </a:solidFill>
                <a:latin typeface="Arial" panose="020B0604020202020204" pitchFamily="34" charset="0"/>
                <a:cs typeface="Arial" panose="020B0604020202020204" pitchFamily="34" charset="0"/>
              </a:rPr>
              <a:t>24</a:t>
            </a:r>
            <a:r>
              <a:rPr lang="en-US" b="1" dirty="0">
                <a:solidFill>
                  <a:schemeClr val="bg1"/>
                </a:solidFill>
                <a:latin typeface="Arial" panose="020B0604020202020204" pitchFamily="34" charset="0"/>
                <a:cs typeface="Arial" panose="020B0604020202020204" pitchFamily="34" charset="0"/>
              </a:rPr>
              <a:t> being justified as a gift by His grace through the redemption which is in Christ Jesus; </a:t>
            </a:r>
            <a:r>
              <a:rPr lang="en-US" b="1" baseline="30000" dirty="0">
                <a:solidFill>
                  <a:schemeClr val="bg1"/>
                </a:solidFill>
                <a:latin typeface="Arial" panose="020B0604020202020204" pitchFamily="34" charset="0"/>
                <a:cs typeface="Arial" panose="020B0604020202020204" pitchFamily="34" charset="0"/>
              </a:rPr>
              <a:t>25</a:t>
            </a:r>
            <a:r>
              <a:rPr lang="en-US" b="1" dirty="0">
                <a:solidFill>
                  <a:schemeClr val="bg1"/>
                </a:solidFill>
                <a:latin typeface="Arial" panose="020B0604020202020204" pitchFamily="34" charset="0"/>
                <a:cs typeface="Arial" panose="020B0604020202020204" pitchFamily="34" charset="0"/>
              </a:rPr>
              <a:t> whom God displayed publicly as a propitiation in His blood through faith. </a:t>
            </a:r>
            <a:r>
              <a:rPr lang="en-US" b="1" i="1" dirty="0">
                <a:solidFill>
                  <a:schemeClr val="bg1"/>
                </a:solidFill>
                <a:latin typeface="Arial" panose="020B0604020202020204" pitchFamily="34" charset="0"/>
                <a:cs typeface="Arial" panose="020B0604020202020204" pitchFamily="34" charset="0"/>
              </a:rPr>
              <a:t>This was</a:t>
            </a:r>
            <a:r>
              <a:rPr lang="en-US" b="1" dirty="0">
                <a:solidFill>
                  <a:schemeClr val="bg1"/>
                </a:solidFill>
                <a:latin typeface="Arial" panose="020B0604020202020204" pitchFamily="34" charset="0"/>
                <a:cs typeface="Arial" panose="020B0604020202020204" pitchFamily="34" charset="0"/>
              </a:rPr>
              <a:t> to demonstrate His righteousness, because in the forbearance of God He passed over the sins previously committed; </a:t>
            </a:r>
            <a:r>
              <a:rPr lang="en-US" b="1" baseline="30000" dirty="0">
                <a:solidFill>
                  <a:schemeClr val="bg1"/>
                </a:solidFill>
                <a:latin typeface="Arial" panose="020B0604020202020204" pitchFamily="34" charset="0"/>
                <a:cs typeface="Arial" panose="020B0604020202020204" pitchFamily="34" charset="0"/>
              </a:rPr>
              <a:t>26</a:t>
            </a:r>
            <a:r>
              <a:rPr lang="en-US" b="1" dirty="0">
                <a:solidFill>
                  <a:schemeClr val="bg1"/>
                </a:solidFill>
                <a:latin typeface="Arial" panose="020B0604020202020204" pitchFamily="34" charset="0"/>
                <a:cs typeface="Arial" panose="020B0604020202020204" pitchFamily="34" charset="0"/>
              </a:rPr>
              <a:t> for the demonstration, </a:t>
            </a:r>
            <a:r>
              <a:rPr lang="en-US" b="1" i="1" dirty="0">
                <a:solidFill>
                  <a:schemeClr val="bg1"/>
                </a:solidFill>
                <a:latin typeface="Arial" panose="020B0604020202020204" pitchFamily="34" charset="0"/>
                <a:cs typeface="Arial" panose="020B0604020202020204" pitchFamily="34" charset="0"/>
              </a:rPr>
              <a:t>I say,</a:t>
            </a:r>
            <a:r>
              <a:rPr lang="en-US" b="1" dirty="0">
                <a:solidFill>
                  <a:schemeClr val="bg1"/>
                </a:solidFill>
                <a:latin typeface="Arial" panose="020B0604020202020204" pitchFamily="34" charset="0"/>
                <a:cs typeface="Arial" panose="020B0604020202020204" pitchFamily="34" charset="0"/>
              </a:rPr>
              <a:t> of His righteousness at the present time, so that He would be just and the justifier of the one who has faith in Jesus.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xit" presetSubtype="0" fill="hold" grpId="1"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xit" presetSubtype="0" fill="hold" grpId="1"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0" grpId="1" animBg="1"/>
      <p:bldP spid="11" grpId="0"/>
      <p:bldP spid="12" grpId="0" animBg="1"/>
      <p:bldP spid="12" grpId="1" animBg="1"/>
      <p:bldP spid="13" grpId="0"/>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674693" y="4797050"/>
            <a:ext cx="3228752" cy="439593"/>
          </a:xfrm>
        </p:spPr>
        <p:txBody>
          <a:bodyPr/>
          <a:lstStyle/>
          <a:p>
            <a:pPr algn="r"/>
            <a:r>
              <a:rPr lang="en-US" sz="1800" b="1" dirty="0"/>
              <a:t>LESSON 19 – JOHN 14:1-31</a:t>
            </a:r>
          </a:p>
        </p:txBody>
      </p:sp>
    </p:spTree>
    <p:extLst>
      <p:ext uri="{BB962C8B-B14F-4D97-AF65-F5344CB8AC3E}">
        <p14:creationId xmlns:p14="http://schemas.microsoft.com/office/powerpoint/2010/main" val="328404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18 – Question 3</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was his second response?</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3002739"/>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13:8–9 (NASB95) </a:t>
            </a:r>
          </a:p>
          <a:p>
            <a:pPr>
              <a:buNone/>
            </a:pPr>
            <a:r>
              <a:rPr lang="en-US" sz="2400" b="1" baseline="30000" dirty="0">
                <a:latin typeface="Arial" panose="020B0604020202020204" pitchFamily="34" charset="0"/>
                <a:cs typeface="Arial" panose="020B0604020202020204" pitchFamily="34" charset="0"/>
              </a:rPr>
              <a:t>8</a:t>
            </a:r>
            <a:r>
              <a:rPr lang="en-US" sz="2400" b="1" dirty="0">
                <a:latin typeface="Arial" panose="020B0604020202020204" pitchFamily="34" charset="0"/>
                <a:cs typeface="Arial" panose="020B0604020202020204" pitchFamily="34" charset="0"/>
              </a:rPr>
              <a:t> Peter said to Him, “</a:t>
            </a:r>
            <a:r>
              <a:rPr lang="en-US" sz="2400" b="1" u="sng" dirty="0">
                <a:latin typeface="Arial" panose="020B0604020202020204" pitchFamily="34" charset="0"/>
                <a:cs typeface="Arial" panose="020B0604020202020204" pitchFamily="34" charset="0"/>
              </a:rPr>
              <a:t>Never shall You wash my feet</a:t>
            </a:r>
            <a:r>
              <a:rPr lang="en-US" sz="2400" b="1" dirty="0">
                <a:latin typeface="Arial" panose="020B0604020202020204" pitchFamily="34" charset="0"/>
                <a:cs typeface="Arial" panose="020B0604020202020204" pitchFamily="34" charset="0"/>
              </a:rPr>
              <a:t>!” Jesus answered him, “If I do not wash you, you have no part with Me.” </a:t>
            </a:r>
            <a:r>
              <a:rPr lang="en-US" sz="2400" b="1" baseline="30000" dirty="0">
                <a:latin typeface="Arial" panose="020B0604020202020204" pitchFamily="34" charset="0"/>
                <a:cs typeface="Arial" panose="020B0604020202020204" pitchFamily="34" charset="0"/>
              </a:rPr>
              <a:t>9</a:t>
            </a:r>
            <a:r>
              <a:rPr lang="en-US" sz="2400" b="1" dirty="0">
                <a:latin typeface="Arial" panose="020B0604020202020204" pitchFamily="34" charset="0"/>
                <a:cs typeface="Arial" panose="020B0604020202020204" pitchFamily="34" charset="0"/>
              </a:rPr>
              <a:t> Simon Peter said to Him, “</a:t>
            </a:r>
            <a:r>
              <a:rPr lang="en-US" sz="2400" b="1" u="sng" dirty="0">
                <a:latin typeface="Arial" panose="020B0604020202020204" pitchFamily="34" charset="0"/>
                <a:cs typeface="Arial" panose="020B0604020202020204" pitchFamily="34" charset="0"/>
              </a:rPr>
              <a:t>Lord, </a:t>
            </a:r>
            <a:r>
              <a:rPr lang="en-US" sz="2400" b="1" i="1" u="sng" dirty="0">
                <a:latin typeface="Arial" panose="020B0604020202020204" pitchFamily="34" charset="0"/>
                <a:cs typeface="Arial" panose="020B0604020202020204" pitchFamily="34" charset="0"/>
              </a:rPr>
              <a:t>then wash</a:t>
            </a:r>
            <a:r>
              <a:rPr lang="en-US" sz="2400" b="1" u="sng" dirty="0">
                <a:latin typeface="Arial" panose="020B0604020202020204" pitchFamily="34" charset="0"/>
                <a:cs typeface="Arial" panose="020B0604020202020204" pitchFamily="34" charset="0"/>
              </a:rPr>
              <a:t> not only my feet, but also my hands and my head</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3141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18 – Question 4</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Jesus mean by “ye are not all clean”?</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3002739"/>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13:10–11 (NASB95) </a:t>
            </a:r>
          </a:p>
          <a:p>
            <a:pPr>
              <a:buNone/>
            </a:pPr>
            <a:r>
              <a:rPr lang="en-US" sz="2400" b="1" baseline="30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 Jesus said to him, “He who has bathed needs only to wash his feet, but is completely clean; and you are clean, but not all </a:t>
            </a:r>
            <a:r>
              <a:rPr lang="en-US" sz="2400" b="1" i="1" dirty="0">
                <a:latin typeface="Arial" panose="020B0604020202020204" pitchFamily="34" charset="0"/>
                <a:cs typeface="Arial" panose="020B0604020202020204" pitchFamily="34" charset="0"/>
              </a:rPr>
              <a:t>of you.</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11</a:t>
            </a:r>
            <a:r>
              <a:rPr lang="en-US" sz="2400" b="1" dirty="0">
                <a:latin typeface="Arial" panose="020B0604020202020204" pitchFamily="34" charset="0"/>
                <a:cs typeface="Arial" panose="020B0604020202020204" pitchFamily="34" charset="0"/>
              </a:rPr>
              <a:t> For </a:t>
            </a:r>
            <a:r>
              <a:rPr lang="en-US" sz="2400" b="1" u="sng" dirty="0">
                <a:latin typeface="Arial" panose="020B0604020202020204" pitchFamily="34" charset="0"/>
                <a:cs typeface="Arial" panose="020B0604020202020204" pitchFamily="34" charset="0"/>
              </a:rPr>
              <a:t>He knew the one who was betraying Him; for this reason He said, “Not all of you are clean</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3782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18 – Question 5</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example did Jesus leave them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by washing their feet?</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3002739"/>
            <a:ext cx="7395410"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13:12–15 (NASB95) </a:t>
            </a:r>
          </a:p>
          <a:p>
            <a:pPr>
              <a:buNone/>
            </a:pPr>
            <a:r>
              <a:rPr lang="en-US" sz="2400" b="1" baseline="30000" dirty="0">
                <a:latin typeface="Arial" panose="020B0604020202020204" pitchFamily="34" charset="0"/>
                <a:cs typeface="Arial" panose="020B0604020202020204" pitchFamily="34" charset="0"/>
              </a:rPr>
              <a:t>12</a:t>
            </a:r>
            <a:r>
              <a:rPr lang="en-US" sz="2400" b="1" dirty="0">
                <a:latin typeface="Arial" panose="020B0604020202020204" pitchFamily="34" charset="0"/>
                <a:cs typeface="Arial" panose="020B0604020202020204" pitchFamily="34" charset="0"/>
              </a:rPr>
              <a:t> So when He had washed their feet, and taken His garments and reclined </a:t>
            </a:r>
            <a:r>
              <a:rPr lang="en-US" sz="2400" b="1" i="1" dirty="0">
                <a:latin typeface="Arial" panose="020B0604020202020204" pitchFamily="34" charset="0"/>
                <a:cs typeface="Arial" panose="020B0604020202020204" pitchFamily="34" charset="0"/>
              </a:rPr>
              <a:t>at the table</a:t>
            </a:r>
            <a:r>
              <a:rPr lang="en-US" sz="2400" b="1" dirty="0">
                <a:latin typeface="Arial" panose="020B0604020202020204" pitchFamily="34" charset="0"/>
                <a:cs typeface="Arial" panose="020B0604020202020204" pitchFamily="34" charset="0"/>
              </a:rPr>
              <a:t> again, He said to them, “Do you know what I have done to you? </a:t>
            </a:r>
            <a:r>
              <a:rPr lang="en-US" sz="2400" b="1" baseline="30000" dirty="0">
                <a:latin typeface="Arial" panose="020B0604020202020204" pitchFamily="34" charset="0"/>
                <a:cs typeface="Arial" panose="020B0604020202020204" pitchFamily="34" charset="0"/>
              </a:rPr>
              <a:t>13</a:t>
            </a:r>
            <a:r>
              <a:rPr lang="en-US" sz="2400" b="1" dirty="0">
                <a:latin typeface="Arial" panose="020B0604020202020204" pitchFamily="34" charset="0"/>
                <a:cs typeface="Arial" panose="020B0604020202020204" pitchFamily="34" charset="0"/>
              </a:rPr>
              <a:t> “You call Me Teacher and Lord; and you are right, for </a:t>
            </a:r>
            <a:r>
              <a:rPr lang="en-US" sz="2400" b="1" i="1" dirty="0">
                <a:latin typeface="Arial" panose="020B0604020202020204" pitchFamily="34" charset="0"/>
                <a:cs typeface="Arial" panose="020B0604020202020204" pitchFamily="34" charset="0"/>
              </a:rPr>
              <a:t>so</a:t>
            </a:r>
            <a:r>
              <a:rPr lang="en-US" sz="2400" b="1" dirty="0">
                <a:latin typeface="Arial" panose="020B0604020202020204" pitchFamily="34" charset="0"/>
                <a:cs typeface="Arial" panose="020B0604020202020204" pitchFamily="34" charset="0"/>
              </a:rPr>
              <a:t> I am. </a:t>
            </a:r>
            <a:r>
              <a:rPr lang="en-US" sz="2400" b="1" baseline="30000" dirty="0">
                <a:latin typeface="Arial" panose="020B0604020202020204" pitchFamily="34" charset="0"/>
                <a:cs typeface="Arial" panose="020B0604020202020204" pitchFamily="34" charset="0"/>
              </a:rPr>
              <a:t>14</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If I then, the Lord and the Teacher, washed your feet, you also ought to wash one another’s feet</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“For I gave you an example that </a:t>
            </a:r>
            <a:r>
              <a:rPr lang="en-US" sz="2400" b="1" u="sng" dirty="0">
                <a:latin typeface="Arial" panose="020B0604020202020204" pitchFamily="34" charset="0"/>
                <a:cs typeface="Arial" panose="020B0604020202020204" pitchFamily="34" charset="0"/>
              </a:rPr>
              <a:t>you also should do as I did to you</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294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18 – Question 6</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did Jesus tell them of His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betrayal before it happened?</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3002739"/>
            <a:ext cx="739541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13:18–19 (NASB95) </a:t>
            </a:r>
          </a:p>
          <a:p>
            <a:pPr>
              <a:buNone/>
            </a:pPr>
            <a:r>
              <a:rPr lang="en-US" sz="2400" b="1" baseline="30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 “I do not speak of all of you. I know the ones I have chosen; but </a:t>
            </a:r>
            <a:r>
              <a:rPr lang="en-US" sz="2400" b="1" i="1" dirty="0">
                <a:latin typeface="Arial" panose="020B0604020202020204" pitchFamily="34" charset="0"/>
                <a:cs typeface="Arial" panose="020B0604020202020204" pitchFamily="34" charset="0"/>
              </a:rPr>
              <a:t>it is</a:t>
            </a:r>
            <a:r>
              <a:rPr lang="en-US" sz="2400" b="1" dirty="0">
                <a:latin typeface="Arial" panose="020B0604020202020204" pitchFamily="34" charset="0"/>
                <a:cs typeface="Arial" panose="020B0604020202020204" pitchFamily="34" charset="0"/>
              </a:rPr>
              <a:t> that the Scripture may be fulfilled, ‘</a:t>
            </a:r>
            <a:r>
              <a:rPr lang="en-US" sz="2400" b="1" cap="small" dirty="0">
                <a:latin typeface="Arial" panose="020B0604020202020204" pitchFamily="34" charset="0"/>
                <a:cs typeface="Arial" panose="020B0604020202020204" pitchFamily="34" charset="0"/>
              </a:rPr>
              <a:t>He who eats My bread has lifted up his heel against Me</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19</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From now on I am telling you before </a:t>
            </a:r>
            <a:r>
              <a:rPr lang="en-US" sz="2400" b="1" i="1" u="sng" dirty="0">
                <a:latin typeface="Arial" panose="020B0604020202020204" pitchFamily="34" charset="0"/>
                <a:cs typeface="Arial" panose="020B0604020202020204" pitchFamily="34" charset="0"/>
              </a:rPr>
              <a:t>it</a:t>
            </a:r>
            <a:r>
              <a:rPr lang="en-US" sz="2400" b="1" u="sng" dirty="0">
                <a:latin typeface="Arial" panose="020B0604020202020204" pitchFamily="34" charset="0"/>
                <a:cs typeface="Arial" panose="020B0604020202020204" pitchFamily="34" charset="0"/>
              </a:rPr>
              <a:t> comes to pass, </a:t>
            </a:r>
            <a:r>
              <a:rPr lang="en-US" sz="2400" b="1" u="sng" dirty="0">
                <a:solidFill>
                  <a:srgbClr val="FFFF00"/>
                </a:solidFill>
                <a:latin typeface="Arial" panose="020B0604020202020204" pitchFamily="34" charset="0"/>
                <a:cs typeface="Arial" panose="020B0604020202020204" pitchFamily="34" charset="0"/>
              </a:rPr>
              <a:t>so that when it does occur, you may believe that I am </a:t>
            </a:r>
            <a:r>
              <a:rPr lang="en-US" sz="2400" b="1" i="1" u="sng" dirty="0">
                <a:solidFill>
                  <a:srgbClr val="FFFF00"/>
                </a:solidFill>
                <a:latin typeface="Arial" panose="020B0604020202020204" pitchFamily="34" charset="0"/>
                <a:cs typeface="Arial" panose="020B0604020202020204" pitchFamily="34" charset="0"/>
              </a:rPr>
              <a:t>He</a:t>
            </a:r>
            <a:r>
              <a:rPr lang="en-US" sz="2400" b="1" i="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31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18 – Question 7</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To “receive” the apostles ultimately meant what?</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3002739"/>
            <a:ext cx="739541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13:20 (NASB95) </a:t>
            </a:r>
          </a:p>
          <a:p>
            <a:pPr>
              <a:buNone/>
            </a:pPr>
            <a:r>
              <a:rPr lang="en-US" sz="2400" b="1" baseline="30000" dirty="0">
                <a:latin typeface="Arial" panose="020B0604020202020204" pitchFamily="34" charset="0"/>
                <a:cs typeface="Arial" panose="020B0604020202020204" pitchFamily="34" charset="0"/>
              </a:rPr>
              <a:t>20</a:t>
            </a:r>
            <a:r>
              <a:rPr lang="en-US" sz="2400" b="1" dirty="0">
                <a:latin typeface="Arial" panose="020B0604020202020204" pitchFamily="34" charset="0"/>
                <a:cs typeface="Arial" panose="020B0604020202020204" pitchFamily="34" charset="0"/>
              </a:rPr>
              <a:t> “Truly, truly, I say to you, </a:t>
            </a:r>
            <a:r>
              <a:rPr lang="en-US" sz="2400" b="1" u="sng" dirty="0">
                <a:latin typeface="Arial" panose="020B0604020202020204" pitchFamily="34" charset="0"/>
                <a:cs typeface="Arial" panose="020B0604020202020204" pitchFamily="34" charset="0"/>
              </a:rPr>
              <a:t>he who receives whomever I send receives Me; and he who receives Me receives Him who sent Me</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543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18 – Question 8</a:t>
            </a:r>
            <a:endParaRPr lang="en-US" sz="32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How did Jesus identify the betrayer?</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874295" y="3002739"/>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13:26 (NASB95) </a:t>
            </a:r>
          </a:p>
          <a:p>
            <a:pPr>
              <a:buNone/>
            </a:pPr>
            <a:r>
              <a:rPr lang="en-US" sz="2400" b="1" baseline="30000" dirty="0">
                <a:latin typeface="Arial" panose="020B0604020202020204" pitchFamily="34" charset="0"/>
                <a:cs typeface="Arial" panose="020B0604020202020204" pitchFamily="34" charset="0"/>
              </a:rPr>
              <a:t>26</a:t>
            </a:r>
            <a:r>
              <a:rPr lang="en-US" sz="2400" b="1" dirty="0">
                <a:latin typeface="Arial" panose="020B0604020202020204" pitchFamily="34" charset="0"/>
                <a:cs typeface="Arial" panose="020B0604020202020204" pitchFamily="34" charset="0"/>
              </a:rPr>
              <a:t> Jesus then answered, “That is the one for whom I shall dip the morsel and give it to him.” So when </a:t>
            </a:r>
            <a:r>
              <a:rPr lang="en-US" sz="2400" b="1" u="sng" dirty="0">
                <a:latin typeface="Arial" panose="020B0604020202020204" pitchFamily="34" charset="0"/>
                <a:cs typeface="Arial" panose="020B0604020202020204" pitchFamily="34" charset="0"/>
              </a:rPr>
              <a:t>He had dipped the morsel, He took and gave it to Judas, </a:t>
            </a:r>
            <a:r>
              <a:rPr lang="en-US" sz="2400" b="1" i="1" u="sng" dirty="0">
                <a:latin typeface="Arial" panose="020B0604020202020204" pitchFamily="34" charset="0"/>
                <a:cs typeface="Arial" panose="020B0604020202020204" pitchFamily="34" charset="0"/>
              </a:rPr>
              <a:t>the son</a:t>
            </a:r>
            <a:r>
              <a:rPr lang="en-US" sz="2400" b="1" u="sng" dirty="0">
                <a:latin typeface="Arial" panose="020B0604020202020204" pitchFamily="34" charset="0"/>
                <a:cs typeface="Arial" panose="020B0604020202020204" pitchFamily="34" charset="0"/>
              </a:rPr>
              <a:t> of Simon Iscariot</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0576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2380</TotalTime>
  <Words>6982</Words>
  <Application>Microsoft Office PowerPoint</Application>
  <PresentationFormat>On-screen Show (4:3)</PresentationFormat>
  <Paragraphs>489</Paragraphs>
  <Slides>38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Adelle-Regular</vt:lpstr>
      <vt:lpstr>Apple Chancery</vt:lpstr>
      <vt:lpstr>Arial</vt:lpstr>
      <vt:lpstr>Calibri</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Timothy Caldwell</cp:lastModifiedBy>
  <cp:revision>102</cp:revision>
  <dcterms:created xsi:type="dcterms:W3CDTF">2014-03-26T14:03:34Z</dcterms:created>
  <dcterms:modified xsi:type="dcterms:W3CDTF">2016-07-11T15:41:57Z</dcterms:modified>
</cp:coreProperties>
</file>